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323" r:id="rId3"/>
    <p:sldId id="324" r:id="rId4"/>
    <p:sldId id="335" r:id="rId5"/>
    <p:sldId id="337" r:id="rId6"/>
    <p:sldId id="336" r:id="rId7"/>
    <p:sldId id="316" r:id="rId8"/>
    <p:sldId id="333" r:id="rId9"/>
    <p:sldId id="334" r:id="rId10"/>
    <p:sldId id="338" r:id="rId11"/>
    <p:sldId id="339" r:id="rId12"/>
    <p:sldId id="342" r:id="rId13"/>
    <p:sldId id="340" r:id="rId14"/>
    <p:sldId id="343" r:id="rId15"/>
    <p:sldId id="345" r:id="rId16"/>
    <p:sldId id="347" r:id="rId17"/>
    <p:sldId id="349" r:id="rId18"/>
    <p:sldId id="351" r:id="rId19"/>
    <p:sldId id="353" r:id="rId20"/>
    <p:sldId id="354" r:id="rId21"/>
    <p:sldId id="355" r:id="rId22"/>
    <p:sldId id="356" r:id="rId23"/>
    <p:sldId id="364" r:id="rId24"/>
    <p:sldId id="357" r:id="rId25"/>
    <p:sldId id="367" r:id="rId26"/>
    <p:sldId id="368" r:id="rId27"/>
    <p:sldId id="369" r:id="rId28"/>
    <p:sldId id="359" r:id="rId29"/>
    <p:sldId id="365" r:id="rId30"/>
    <p:sldId id="366" r:id="rId31"/>
    <p:sldId id="376" r:id="rId32"/>
    <p:sldId id="370" r:id="rId33"/>
    <p:sldId id="373" r:id="rId34"/>
    <p:sldId id="374" r:id="rId35"/>
    <p:sldId id="375" r:id="rId36"/>
    <p:sldId id="377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0A8"/>
    <a:srgbClr val="3FB1D5"/>
    <a:srgbClr val="51B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0" d="100"/>
          <a:sy n="60" d="100"/>
        </p:scale>
        <p:origin x="-2448" y="-2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46C627-9BA1-47BC-A892-D04840454E4D}" type="datetimeFigureOut">
              <a:rPr lang="en-US" smtClean="0"/>
              <a:t>1/31/14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BEBAAF-FBFC-4317-B250-301CB9DB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312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1055C42-5476-44AC-9307-CCCD1FD066B2}" type="datetimeFigureOut">
              <a:rPr lang="en-US" smtClean="0"/>
              <a:t>1/31/14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0FE5AF-2BA0-40F6-BCCC-1860A23D5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460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FE5AF-2BA0-40F6-BCCC-1860A23D51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2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D356-EE43-4DF3-B106-05D2D10A3B69}" type="datetime1">
              <a:rPr lang="en-US" smtClean="0"/>
              <a:t>1/31/14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03AE-8C5D-443A-937D-C2582A89B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35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1E35-1FFF-4C5A-949E-57BEC7A3C709}" type="datetime1">
              <a:rPr lang="en-US" smtClean="0"/>
              <a:t>1/31/14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03AE-8C5D-443A-937D-C2582A89B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12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760D-6177-4AD1-9A56-ECBBAE730A57}" type="datetime1">
              <a:rPr lang="en-US" smtClean="0"/>
              <a:t>1/31/14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03AE-8C5D-443A-937D-C2582A89B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7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79C3-8B78-4221-BDE3-5B3C8AB0A70C}" type="datetime1">
              <a:rPr lang="en-US" smtClean="0"/>
              <a:t>1/31/14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03AE-8C5D-443A-937D-C2582A89B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7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13F1-84FA-4F67-88F3-FAD859085139}" type="datetime1">
              <a:rPr lang="en-US" smtClean="0"/>
              <a:t>1/31/14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03AE-8C5D-443A-937D-C2582A89B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55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9CEF-8882-4B67-9953-943204641847}" type="datetime1">
              <a:rPr lang="en-US" smtClean="0"/>
              <a:t>1/31/14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03AE-8C5D-443A-937D-C2582A89B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5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6A5C-6002-4B1B-91E8-03D7761D604F}" type="datetime1">
              <a:rPr lang="en-US" smtClean="0"/>
              <a:t>1/31/14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03AE-8C5D-443A-937D-C2582A89B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3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E453-A61B-4F6D-B280-3AEA65E30F40}" type="datetime1">
              <a:rPr lang="en-US" smtClean="0"/>
              <a:t>1/31/14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03AE-8C5D-443A-937D-C2582A89B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5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4B59-A136-41C1-9980-A067BD28C6E7}" type="datetime1">
              <a:rPr lang="en-US" smtClean="0"/>
              <a:t>1/31/14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03AE-8C5D-443A-937D-C2582A89B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9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F2A1B-10A5-4525-AE42-2BF02FE4AE26}" type="datetime1">
              <a:rPr lang="en-US" smtClean="0"/>
              <a:t>1/31/14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03AE-8C5D-443A-937D-C2582A89B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C2A5-3B6F-4C39-8347-C264E197CAA8}" type="datetime1">
              <a:rPr lang="en-US" smtClean="0"/>
              <a:t>1/31/14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03AE-8C5D-443A-937D-C2582A89B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8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7165F-DD27-4798-92A8-0C63CE7992F4}" type="datetime1">
              <a:rPr lang="en-US" smtClean="0"/>
              <a:t>1/31/14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503AE-8C5D-443A-937D-C2582A89B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3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812428"/>
            <a:ext cx="862826" cy="858012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457200" y="914400"/>
            <a:ext cx="8229600" cy="2952929"/>
            <a:chOff x="457200" y="914400"/>
            <a:chExt cx="8229600" cy="2952929"/>
          </a:xfrm>
        </p:grpSpPr>
        <p:sp>
          <p:nvSpPr>
            <p:cNvPr id="3" name="TextBox 2"/>
            <p:cNvSpPr txBox="1"/>
            <p:nvPr/>
          </p:nvSpPr>
          <p:spPr>
            <a:xfrm>
              <a:off x="457200" y="914400"/>
              <a:ext cx="8229600" cy="1015663"/>
            </a:xfrm>
            <a:prstGeom prst="rect">
              <a:avLst/>
            </a:prstGeom>
            <a:noFill/>
            <a:ln w="12700"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50800" dist="50800" dir="5400000" algn="ctr" rotWithShape="0">
                <a:schemeClr val="bg1">
                  <a:lumMod val="85000"/>
                  <a:alpha val="7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n w="12700">
                    <a:solidFill>
                      <a:schemeClr val="bg1">
                        <a:alpha val="87000"/>
                      </a:schemeClr>
                    </a:solidFill>
                  </a:ln>
                  <a:effectLst>
                    <a:outerShdw blurRad="50800" dist="50800" dir="5400000" algn="ctr" rotWithShape="0">
                      <a:schemeClr val="bg1">
                        <a:lumMod val="85000"/>
                      </a:schemeClr>
                    </a:outerShdw>
                  </a:effectLst>
                  <a:latin typeface="BankGothic Md BT" panose="020B0807020203060204" pitchFamily="34" charset="0"/>
                </a:rPr>
                <a:t>City of Hollywood</a:t>
              </a:r>
              <a:endParaRPr lang="en-US" sz="6000" dirty="0">
                <a:ln w="12700">
                  <a:solidFill>
                    <a:schemeClr val="bg1">
                      <a:alpha val="87000"/>
                    </a:schemeClr>
                  </a:solidFill>
                </a:ln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BankGothic Md BT" panose="020B080702020306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31513" y="2667000"/>
              <a:ext cx="6680974" cy="1200329"/>
            </a:xfrm>
            <a:prstGeom prst="rect">
              <a:avLst/>
            </a:prstGeom>
            <a:noFill/>
            <a:ln w="12700"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50800" dist="50800" dir="5400000" algn="ctr" rotWithShape="0">
                <a:schemeClr val="bg1">
                  <a:lumMod val="85000"/>
                  <a:alpha val="7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ln w="12700">
                    <a:solidFill>
                      <a:schemeClr val="bg1">
                        <a:alpha val="87000"/>
                      </a:schemeClr>
                    </a:solidFill>
                  </a:ln>
                  <a:effectLst>
                    <a:outerShdw blurRad="50800" dist="50800" dir="5400000" algn="ctr" rotWithShape="0">
                      <a:schemeClr val="bg1">
                        <a:lumMod val="85000"/>
                      </a:schemeClr>
                    </a:outerShdw>
                  </a:effectLst>
                  <a:latin typeface="BankGothic Lt BT" panose="020B0607020203060204" pitchFamily="34" charset="0"/>
                </a:rPr>
                <a:t>SELECTION OF CURRENT PROJECTS</a:t>
              </a:r>
              <a:endParaRPr lang="en-US" sz="3600" dirty="0">
                <a:ln w="12700">
                  <a:solidFill>
                    <a:schemeClr val="bg1">
                      <a:alpha val="87000"/>
                    </a:schemeClr>
                  </a:solidFill>
                </a:ln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latin typeface="BankGothic Lt BT" panose="020B060702020306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8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4"/>
    </mc:Choice>
    <mc:Fallback xmlns="">
      <p:transition spd="slow" advTm="470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Hollywood Blvd. Conceptual Perspective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9" name="Picture 2" descr="http://www.hollywoodpinescorridorproject.com/images/website-images/2012/08/24/browardmpo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76" y="6212966"/>
            <a:ext cx="1171575" cy="4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Stan Goldman Memorial Park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794" y="6212966"/>
            <a:ext cx="7937031" cy="461665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Existing Conditions Map</a:t>
            </a:r>
            <a:endParaRPr lang="en-US" sz="24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681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"/>
    </mc:Choice>
    <mc:Fallback xmlns="">
      <p:transition spd="slow" advTm="413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Hollywood Blvd. Conceptual Perspective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Stan Goldman Memorial Park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673" y="6177039"/>
            <a:ext cx="7937031" cy="461665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Circulation/Security/Surveillance Plan</a:t>
            </a:r>
            <a:endParaRPr lang="en-US" sz="24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0815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8"/>
    </mc:Choice>
    <mc:Fallback xmlns="">
      <p:transition spd="slow" advTm="44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/>
          <a:stretch/>
        </p:blipFill>
        <p:spPr>
          <a:xfrm>
            <a:off x="165339" y="457200"/>
            <a:ext cx="8863642" cy="6314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7" y="5613377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93417" y="123645"/>
            <a:ext cx="8117182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Stan Goldman Memorial Park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245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1"/>
    </mc:Choice>
    <mc:Fallback xmlns="">
      <p:transition spd="slow" advTm="463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Hollywood Blvd. Conceptual Perspective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Stan Goldman Memorial Park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673" y="6177039"/>
            <a:ext cx="7937031" cy="461665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Park Center Entrance</a:t>
            </a:r>
            <a:endParaRPr lang="en-US" sz="24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7715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7"/>
    </mc:Choice>
    <mc:Fallback xmlns="">
      <p:transition spd="slow" advTm="692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Stan Goldman Memorial Park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673" y="6177039"/>
            <a:ext cx="7937031" cy="461665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Tri-Rail Station Entrance</a:t>
            </a:r>
            <a:endParaRPr lang="en-US" sz="24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450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1"/>
    </mc:Choice>
    <mc:Fallback xmlns="">
      <p:transition spd="slow" advTm="672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Stan Goldman Memorial Park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673" y="6177039"/>
            <a:ext cx="7937031" cy="461665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Tri-Rail Station</a:t>
            </a:r>
            <a:endParaRPr lang="en-US" sz="24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879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7"/>
    </mc:Choice>
    <mc:Fallback xmlns="">
      <p:transition spd="slow" advTm="677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Stan Goldman Memorial Park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673" y="6177039"/>
            <a:ext cx="7937031" cy="461665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Lyons Park Entrance</a:t>
            </a:r>
            <a:endParaRPr lang="en-US" sz="24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735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3"/>
    </mc:Choice>
    <mc:Fallback xmlns="">
      <p:transition spd="slow" advTm="755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" y="1905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Stan Goldman Memorial Park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673" y="6177039"/>
            <a:ext cx="7937031" cy="461665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Johnson St. Pedestrian Entrance</a:t>
            </a:r>
            <a:endParaRPr lang="en-US" sz="24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4870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9"/>
    </mc:Choice>
    <mc:Fallback xmlns="">
      <p:transition spd="slow" advTm="697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Stan Goldman Memorial Park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673" y="6177039"/>
            <a:ext cx="7937031" cy="461665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Johnson St. Vehicular Entrance</a:t>
            </a:r>
            <a:endParaRPr lang="en-US" sz="24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3646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2"/>
    </mc:Choice>
    <mc:Fallback xmlns="">
      <p:transition spd="slow" advTm="675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Dixie Highway/</a:t>
            </a:r>
            <a:r>
              <a:rPr lang="en-US" sz="28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FEC</a:t>
            </a:r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 Corridor Conceptual Design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4183" r="6724" b="6354"/>
          <a:stretch/>
        </p:blipFill>
        <p:spPr>
          <a:xfrm>
            <a:off x="480477" y="947535"/>
            <a:ext cx="8240424" cy="5448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299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0"/>
    </mc:Choice>
    <mc:Fallback xmlns="">
      <p:transition spd="slow" advTm="431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458" y="2209800"/>
            <a:ext cx="9029968" cy="1657457"/>
            <a:chOff x="61458" y="2209800"/>
            <a:chExt cx="9029968" cy="16574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8" y="2209800"/>
              <a:ext cx="9029968" cy="16574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15" b="7796"/>
            <a:stretch/>
          </p:blipFill>
          <p:spPr>
            <a:xfrm>
              <a:off x="283339" y="2895599"/>
              <a:ext cx="2093747" cy="40154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" t="12188" b="8169"/>
            <a:stretch/>
          </p:blipFill>
          <p:spPr>
            <a:xfrm>
              <a:off x="2355625" y="2895600"/>
              <a:ext cx="2187622" cy="40154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7" b="6921"/>
            <a:stretch/>
          </p:blipFill>
          <p:spPr>
            <a:xfrm>
              <a:off x="4522101" y="2895600"/>
              <a:ext cx="2155349" cy="4015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1" b="15524"/>
            <a:stretch/>
          </p:blipFill>
          <p:spPr>
            <a:xfrm>
              <a:off x="6656470" y="2895600"/>
              <a:ext cx="2138413" cy="40154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03484" y="228600"/>
            <a:ext cx="7937031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Hollywood Blvd. Complete Streets Concept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2" descr="http://www.hollywoodpinescorridorproject.com/images/website-images/2012/08/24/browardmpo_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76" y="6212966"/>
            <a:ext cx="1171575" cy="4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0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"/>
    </mc:Choice>
    <mc:Fallback xmlns="">
      <p:transition spd="slow" advTm="239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5897" r="7547" b="7938"/>
          <a:stretch/>
        </p:blipFill>
        <p:spPr>
          <a:xfrm>
            <a:off x="603484" y="1122846"/>
            <a:ext cx="7937031" cy="515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Dixie Highway/</a:t>
            </a:r>
            <a:r>
              <a:rPr lang="en-US" sz="28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FEC</a:t>
            </a:r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 Corridor Conceptual Design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07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5"/>
    </mc:Choice>
    <mc:Fallback xmlns="">
      <p:transition spd="slow" advTm="47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7355" r="7468" b="7645"/>
          <a:stretch/>
        </p:blipFill>
        <p:spPr>
          <a:xfrm>
            <a:off x="646798" y="1248113"/>
            <a:ext cx="7850403" cy="502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Dixie Highway/</a:t>
            </a:r>
            <a:r>
              <a:rPr lang="en-US" sz="28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FEC</a:t>
            </a:r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 Corridor Conceptual Design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365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5"/>
    </mc:Choice>
    <mc:Fallback xmlns="">
      <p:transition spd="slow" advTm="39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7647" r="6600" b="7499"/>
          <a:stretch/>
        </p:blipFill>
        <p:spPr>
          <a:xfrm>
            <a:off x="548451" y="1295400"/>
            <a:ext cx="8047098" cy="494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Dixie Highway/</a:t>
            </a:r>
            <a:r>
              <a:rPr lang="en-US" sz="28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FEC</a:t>
            </a:r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 Corridor Conceptual Design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8252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5"/>
    </mc:Choice>
    <mc:Fallback xmlns="">
      <p:transition spd="slow" advTm="47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Dixie Highway/</a:t>
            </a:r>
            <a:r>
              <a:rPr lang="en-US" sz="28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FEC</a:t>
            </a:r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 Corridor Conceptual Design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7308" r="5923" b="21328"/>
          <a:stretch/>
        </p:blipFill>
        <p:spPr>
          <a:xfrm>
            <a:off x="493417" y="1447800"/>
            <a:ext cx="8264105" cy="4295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200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1"/>
    </mc:Choice>
    <mc:Fallback xmlns="">
      <p:transition spd="slow" advTm="44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3" y="882770"/>
            <a:ext cx="8732744" cy="5814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867400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Beach Maintenance Facility Conceptual Studies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642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9"/>
    </mc:Choice>
    <mc:Fallback xmlns="">
      <p:transition spd="slow" advTm="56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Beach Maintenance Facility Conceptual Studies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867400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8991600" cy="1899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890801"/>
            <a:ext cx="6248400" cy="38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8"/>
    </mc:Choice>
    <mc:Fallback xmlns="">
      <p:transition spd="slow" advTm="347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91" y="2895600"/>
            <a:ext cx="6235209" cy="38375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Beach Maintenance Facility Conceptual Studies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867400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8991600" cy="189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"/>
    </mc:Choice>
    <mc:Fallback xmlns="">
      <p:transition spd="slow" advTm="41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9" y="2971799"/>
            <a:ext cx="7550761" cy="34795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Beach Maintenance Facility Conceptual Studies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867400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8991600" cy="189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"/>
    </mc:Choice>
    <mc:Fallback xmlns="">
      <p:transition spd="slow" advTm="3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Beach Street End Designs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31" y="1291997"/>
            <a:ext cx="7385285" cy="476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roup 15"/>
          <p:cNvGrpSpPr/>
          <p:nvPr/>
        </p:nvGrpSpPr>
        <p:grpSpPr>
          <a:xfrm>
            <a:off x="6248400" y="3048000"/>
            <a:ext cx="635000" cy="533399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9" name="Straight Arrow Connector 8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6846018" y="2908170"/>
            <a:ext cx="12311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PRECAST CONCRETE/UNIT PAVER FOUNTAIN MOTIF INSET INTO PAVING</a:t>
            </a:r>
            <a:endParaRPr lang="en-US" sz="1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867399" y="1968630"/>
            <a:ext cx="590191" cy="850770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420208" y="1828800"/>
            <a:ext cx="1580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WOOD SHADE STRUCTURE OVER RAISED PLANTER SEATING</a:t>
            </a:r>
            <a:endParaRPr lang="en-US" sz="1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886200" y="2133735"/>
            <a:ext cx="909454" cy="974490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758272" y="1993905"/>
            <a:ext cx="1231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DELINEATED PARKING SPACES</a:t>
            </a:r>
            <a:endParaRPr lang="en-US" sz="10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6883400" y="3810000"/>
            <a:ext cx="63176" cy="100657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946576" y="4816573"/>
            <a:ext cx="13971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31264" y="4616519"/>
            <a:ext cx="13507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PRECAST INSET STREET NAME PLAQUE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1196348" y="5237976"/>
            <a:ext cx="1013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SHADED PEDESTRIAN WAY</a:t>
            </a:r>
            <a:endParaRPr lang="en-US" sz="1000" dirty="0"/>
          </a:p>
        </p:txBody>
      </p:sp>
      <p:grpSp>
        <p:nvGrpSpPr>
          <p:cNvPr id="33" name="Group 32"/>
          <p:cNvGrpSpPr/>
          <p:nvPr/>
        </p:nvGrpSpPr>
        <p:grpSpPr>
          <a:xfrm rot="10800000">
            <a:off x="2152683" y="4616519"/>
            <a:ext cx="819116" cy="747614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34" name="Straight Arrow Connector 33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968175" y="4187130"/>
            <a:ext cx="10130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PRECAST WATER RILL MOTIF WITH ORNAMENTAL INSETS</a:t>
            </a:r>
            <a:endParaRPr lang="en-US" sz="1000" dirty="0"/>
          </a:p>
        </p:txBody>
      </p:sp>
      <p:grpSp>
        <p:nvGrpSpPr>
          <p:cNvPr id="37" name="Group 36"/>
          <p:cNvGrpSpPr/>
          <p:nvPr/>
        </p:nvGrpSpPr>
        <p:grpSpPr>
          <a:xfrm rot="10800000">
            <a:off x="1924508" y="3809999"/>
            <a:ext cx="1047291" cy="503287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38" name="Straight Arrow Connector 37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352800" y="4960977"/>
            <a:ext cx="1406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ORNAMENTAL PLANTINGS AND UTILITY SCREEN</a:t>
            </a:r>
            <a:endParaRPr lang="en-US" sz="1000" dirty="0"/>
          </a:p>
        </p:txBody>
      </p:sp>
      <p:grpSp>
        <p:nvGrpSpPr>
          <p:cNvPr id="41" name="Group 40"/>
          <p:cNvGrpSpPr/>
          <p:nvPr/>
        </p:nvGrpSpPr>
        <p:grpSpPr>
          <a:xfrm rot="10800000">
            <a:off x="4702718" y="4665314"/>
            <a:ext cx="682106" cy="421819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42" name="Straight Arrow Connector 41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858876" y="2682188"/>
            <a:ext cx="1195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10’x10’ DELINEATED PAVING PATTERN</a:t>
            </a:r>
            <a:endParaRPr lang="en-US" sz="1000" dirty="0"/>
          </a:p>
        </p:txBody>
      </p:sp>
      <p:grpSp>
        <p:nvGrpSpPr>
          <p:cNvPr id="45" name="Group 44"/>
          <p:cNvGrpSpPr/>
          <p:nvPr/>
        </p:nvGrpSpPr>
        <p:grpSpPr>
          <a:xfrm rot="10800000" flipV="1">
            <a:off x="1997702" y="2808345"/>
            <a:ext cx="1355098" cy="773054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46" name="Straight Arrow Connector 45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105103" y="1816961"/>
            <a:ext cx="1195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MEDJOOL</a:t>
            </a:r>
            <a:r>
              <a:rPr lang="en-US" sz="1000" dirty="0" smtClean="0"/>
              <a:t> DATE PALM </a:t>
            </a:r>
            <a:r>
              <a:rPr lang="en-US" sz="1000" dirty="0" err="1" smtClean="0"/>
              <a:t>ALLEE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grpSp>
        <p:nvGrpSpPr>
          <p:cNvPr id="49" name="Group 48"/>
          <p:cNvGrpSpPr/>
          <p:nvPr/>
        </p:nvGrpSpPr>
        <p:grpSpPr>
          <a:xfrm rot="10800000" flipV="1">
            <a:off x="2243929" y="1943118"/>
            <a:ext cx="1355098" cy="773054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50" name="Straight Arrow Connector 49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654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0"/>
    </mc:Choice>
    <mc:Fallback xmlns="">
      <p:transition spd="slow" advTm="73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5" grpId="0"/>
      <p:bldP spid="29" grpId="0"/>
      <p:bldP spid="32" grpId="0"/>
      <p:bldP spid="36" grpId="0"/>
      <p:bldP spid="40" grpId="0"/>
      <p:bldP spid="44" grpId="0"/>
      <p:bldP spid="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29" y="1335787"/>
            <a:ext cx="7341969" cy="474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Beach Street End Designs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041920" y="2049706"/>
            <a:ext cx="1195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‘OCEAN’-THEMED PEDESTRIAN AREA</a:t>
            </a:r>
            <a:endParaRPr lang="en-US" sz="1000" dirty="0"/>
          </a:p>
        </p:txBody>
      </p:sp>
      <p:grpSp>
        <p:nvGrpSpPr>
          <p:cNvPr id="7" name="Group 6"/>
          <p:cNvGrpSpPr/>
          <p:nvPr/>
        </p:nvGrpSpPr>
        <p:grpSpPr>
          <a:xfrm rot="10800000" flipV="1">
            <a:off x="3180744" y="2175863"/>
            <a:ext cx="781655" cy="795938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8" name="Straight Arrow Connector 7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934670" y="4217243"/>
            <a:ext cx="1195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‘BEACH’-THEMED VEHICULAR APPROACH</a:t>
            </a:r>
            <a:endParaRPr lang="en-US" sz="1000" dirty="0"/>
          </a:p>
        </p:txBody>
      </p:sp>
      <p:grpSp>
        <p:nvGrpSpPr>
          <p:cNvPr id="12" name="Group 11"/>
          <p:cNvGrpSpPr/>
          <p:nvPr/>
        </p:nvGrpSpPr>
        <p:grpSpPr>
          <a:xfrm rot="10800000">
            <a:off x="2073496" y="3886200"/>
            <a:ext cx="745904" cy="457200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934670" y="5254684"/>
            <a:ext cx="13479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ORNAMENTAL PLANTING UTILITY SCREEN</a:t>
            </a:r>
            <a:endParaRPr lang="en-US" sz="1000" dirty="0"/>
          </a:p>
        </p:txBody>
      </p:sp>
      <p:grpSp>
        <p:nvGrpSpPr>
          <p:cNvPr id="17" name="Group 16"/>
          <p:cNvGrpSpPr/>
          <p:nvPr/>
        </p:nvGrpSpPr>
        <p:grpSpPr>
          <a:xfrm rot="10800000">
            <a:off x="2225895" y="4923641"/>
            <a:ext cx="455829" cy="457200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057897" y="2031443"/>
            <a:ext cx="590191" cy="850770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21" name="Straight Arrow Connector 20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610706" y="1891613"/>
            <a:ext cx="158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CIRCULAR RAISED SEAT PLANTER ‘ISLANDS’</a:t>
            </a:r>
            <a:endParaRPr lang="en-US" sz="10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181600" y="2031443"/>
            <a:ext cx="1335334" cy="109275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5638799" y="3253741"/>
            <a:ext cx="1047389" cy="137169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33" name="Straight Arrow Connector 32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6648806" y="3113911"/>
            <a:ext cx="158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WOOD SHADE STRUCTURE WITH SEATING BELOW</a:t>
            </a:r>
            <a:endParaRPr lang="en-US" sz="1000" dirty="0"/>
          </a:p>
        </p:txBody>
      </p:sp>
      <p:grpSp>
        <p:nvGrpSpPr>
          <p:cNvPr id="40" name="Group 39"/>
          <p:cNvGrpSpPr/>
          <p:nvPr/>
        </p:nvGrpSpPr>
        <p:grpSpPr>
          <a:xfrm flipV="1">
            <a:off x="6896818" y="3886198"/>
            <a:ext cx="186619" cy="272049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41" name="Straight Arrow Connector 40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7046056" y="4018418"/>
            <a:ext cx="12311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PRECAST CONCRETE/UNIT PAVER FOUNTAIN MOTIF INSET INTO PAVING</a:t>
            </a:r>
            <a:endParaRPr lang="en-US" sz="1000" dirty="0"/>
          </a:p>
        </p:txBody>
      </p:sp>
      <p:sp>
        <p:nvSpPr>
          <p:cNvPr id="44" name="TextBox 43"/>
          <p:cNvSpPr txBox="1"/>
          <p:nvPr/>
        </p:nvSpPr>
        <p:spPr>
          <a:xfrm>
            <a:off x="2681724" y="1691558"/>
            <a:ext cx="1781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INTEGRALLY COLORED CONCRETE WAVE BANDS</a:t>
            </a:r>
            <a:endParaRPr lang="en-US" sz="1000" dirty="0"/>
          </a:p>
        </p:txBody>
      </p:sp>
      <p:grpSp>
        <p:nvGrpSpPr>
          <p:cNvPr id="45" name="Group 44"/>
          <p:cNvGrpSpPr/>
          <p:nvPr/>
        </p:nvGrpSpPr>
        <p:grpSpPr>
          <a:xfrm rot="10800000" flipV="1">
            <a:off x="4406417" y="1817715"/>
            <a:ext cx="927582" cy="925486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46" name="Straight Arrow Connector 45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 flipV="1">
            <a:off x="6610707" y="4290466"/>
            <a:ext cx="433448" cy="950159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49" name="Straight Arrow Connector 48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7006773" y="5100796"/>
            <a:ext cx="13078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PRECAST  BLUE CONCRETE MEDALLIONS WITH BLUE RECYCLED GLASS CHIPS</a:t>
            </a:r>
            <a:endParaRPr lang="en-US" sz="1000" dirty="0"/>
          </a:p>
        </p:txBody>
      </p:sp>
      <p:sp>
        <p:nvSpPr>
          <p:cNvPr id="52" name="TextBox 51"/>
          <p:cNvSpPr txBox="1"/>
          <p:nvPr/>
        </p:nvSpPr>
        <p:spPr>
          <a:xfrm>
            <a:off x="2504456" y="5408572"/>
            <a:ext cx="1067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DELINEATED PARKING SPACES</a:t>
            </a:r>
            <a:endParaRPr lang="en-US" sz="1000" dirty="0"/>
          </a:p>
        </p:txBody>
      </p:sp>
      <p:grpSp>
        <p:nvGrpSpPr>
          <p:cNvPr id="53" name="Group 52"/>
          <p:cNvGrpSpPr/>
          <p:nvPr/>
        </p:nvGrpSpPr>
        <p:grpSpPr>
          <a:xfrm rot="10800000">
            <a:off x="3515697" y="4449305"/>
            <a:ext cx="827699" cy="1085422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54" name="Straight Arrow Connector 53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13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7"/>
    </mc:Choice>
    <mc:Fallback xmlns="">
      <p:transition spd="slow" advTm="742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6" grpId="0"/>
      <p:bldP spid="23" grpId="0"/>
      <p:bldP spid="35" grpId="0"/>
      <p:bldP spid="43" grpId="0"/>
      <p:bldP spid="44" grpId="0"/>
      <p:bldP spid="51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914400"/>
            <a:ext cx="8801100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Hollywood Blvd. Complete Streets Concept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 descr="http://www.hollywoodpinescorridorproject.com/images/website-images/2012/08/24/browardmpo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76" y="6212966"/>
            <a:ext cx="1171575" cy="4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"/>
    </mc:Choice>
    <mc:Fallback xmlns="">
      <p:transition spd="slow" advTm="365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97" y="1354478"/>
            <a:ext cx="7183403" cy="4688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Beach Street End Designs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6383547" y="3048002"/>
            <a:ext cx="740435" cy="457200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7" name="Straight Arrow Connector 6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7086600" y="2908171"/>
            <a:ext cx="12311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‘CORAL REEF’ INTERACTIVE CLIMBING SCULPTURE CENTERPIECE</a:t>
            </a:r>
            <a:endParaRPr lang="en-US" sz="1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791201" y="1882980"/>
            <a:ext cx="666390" cy="844647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420208" y="1743150"/>
            <a:ext cx="158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MULTI-LEVEL CONCRETE </a:t>
            </a:r>
            <a:r>
              <a:rPr lang="en-US" sz="1000" dirty="0" err="1" smtClean="0"/>
              <a:t>SEATWALL</a:t>
            </a:r>
            <a:endParaRPr lang="en-US" sz="1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197166" y="1873455"/>
            <a:ext cx="608405" cy="1101470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768189" y="1733625"/>
            <a:ext cx="1231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DELINEATED PARKING SPACES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7016588" y="4683978"/>
            <a:ext cx="13507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PRECAST INSET STREET NAME PLAQUE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1048363" y="2420926"/>
            <a:ext cx="1195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ORNAMENTAL PLANTINGS AND UTILITY SCREEN</a:t>
            </a:r>
            <a:endParaRPr lang="en-US" sz="1000" dirty="0"/>
          </a:p>
        </p:txBody>
      </p:sp>
      <p:grpSp>
        <p:nvGrpSpPr>
          <p:cNvPr id="27" name="Group 26"/>
          <p:cNvGrpSpPr/>
          <p:nvPr/>
        </p:nvGrpSpPr>
        <p:grpSpPr>
          <a:xfrm rot="10800000" flipV="1">
            <a:off x="2187187" y="2547083"/>
            <a:ext cx="727871" cy="361087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812844" y="3698746"/>
            <a:ext cx="273756" cy="1117828"/>
            <a:chOff x="6812844" y="3698746"/>
            <a:chExt cx="273756" cy="1117828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6812844" y="3698746"/>
              <a:ext cx="133732" cy="111782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946576" y="4816574"/>
              <a:ext cx="14002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6316639" y="5263475"/>
            <a:ext cx="1350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REFUSE/RECYCLE CORRAL</a:t>
            </a:r>
            <a:endParaRPr lang="en-US" sz="1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5638800" y="4495799"/>
            <a:ext cx="744746" cy="942231"/>
            <a:chOff x="6812844" y="3698746"/>
            <a:chExt cx="273756" cy="1117828"/>
          </a:xfrm>
        </p:grpSpPr>
        <p:cxnSp>
          <p:nvCxnSpPr>
            <p:cNvPr id="35" name="Straight Arrow Connector 34"/>
            <p:cNvCxnSpPr/>
            <p:nvPr/>
          </p:nvCxnSpPr>
          <p:spPr>
            <a:xfrm flipH="1" flipV="1">
              <a:off x="6812844" y="3698746"/>
              <a:ext cx="133732" cy="111782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946576" y="4816574"/>
              <a:ext cx="14002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1071208" y="4909532"/>
            <a:ext cx="1013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SHADED PEDESTRIAN WAY</a:t>
            </a:r>
            <a:endParaRPr lang="en-US" sz="1000" dirty="0"/>
          </a:p>
        </p:txBody>
      </p:sp>
      <p:grpSp>
        <p:nvGrpSpPr>
          <p:cNvPr id="38" name="Group 37"/>
          <p:cNvGrpSpPr/>
          <p:nvPr/>
        </p:nvGrpSpPr>
        <p:grpSpPr>
          <a:xfrm rot="10800000">
            <a:off x="2027542" y="4419599"/>
            <a:ext cx="1096657" cy="616089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39" name="Straight Arrow Connector 38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950947" y="3572589"/>
            <a:ext cx="1195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10’x10’ DELINEATED PAVING PATTERN</a:t>
            </a:r>
            <a:endParaRPr lang="en-US" sz="1000" dirty="0"/>
          </a:p>
        </p:txBody>
      </p:sp>
      <p:grpSp>
        <p:nvGrpSpPr>
          <p:cNvPr id="42" name="Group 41"/>
          <p:cNvGrpSpPr/>
          <p:nvPr/>
        </p:nvGrpSpPr>
        <p:grpSpPr>
          <a:xfrm rot="10800000" flipV="1">
            <a:off x="2089771" y="3698743"/>
            <a:ext cx="1339229" cy="45719"/>
            <a:chOff x="7086600" y="3962400"/>
            <a:chExt cx="685800" cy="533400"/>
          </a:xfrm>
          <a:effectLst>
            <a:outerShdw blurRad="50800" dist="25400" dir="5400000" algn="ctr" rotWithShape="0">
              <a:schemeClr val="bg1">
                <a:lumMod val="75000"/>
              </a:schemeClr>
            </a:outerShdw>
          </a:effectLst>
        </p:grpSpPr>
        <p:cxnSp>
          <p:nvCxnSpPr>
            <p:cNvPr id="43" name="Straight Arrow Connector 42"/>
            <p:cNvCxnSpPr/>
            <p:nvPr/>
          </p:nvCxnSpPr>
          <p:spPr>
            <a:xfrm flipH="1">
              <a:off x="7086600" y="39624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620000" y="3962400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006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3"/>
    </mc:Choice>
    <mc:Fallback xmlns="">
      <p:transition spd="slow" advTm="70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9" grpId="0"/>
      <p:bldP spid="21" grpId="0"/>
      <p:bldP spid="26" grpId="0"/>
      <p:bldP spid="33" grpId="0"/>
      <p:bldP spid="37" grpId="0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Beach Street End Designs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45" name="Picture 2" descr="Arthur Street End Before.jpg"/>
          <p:cNvPicPr>
            <a:picLocks noChangeAspect="1"/>
          </p:cNvPicPr>
          <p:nvPr/>
        </p:nvPicPr>
        <p:blipFill>
          <a:blip r:embed="rId2" cstate="print"/>
          <a:srcRect r="1562"/>
          <a:stretch>
            <a:fillRect/>
          </a:stretch>
        </p:blipFill>
        <p:spPr bwMode="auto">
          <a:xfrm>
            <a:off x="1672682" y="1126075"/>
            <a:ext cx="5798635" cy="5281797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4" y="3113205"/>
            <a:ext cx="3144301" cy="2931247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6" name="Picture 3" descr="Arthur Street End After.jpg"/>
          <p:cNvPicPr>
            <a:picLocks noChangeAspect="1"/>
          </p:cNvPicPr>
          <p:nvPr/>
        </p:nvPicPr>
        <p:blipFill>
          <a:blip r:embed="rId4" cstate="print"/>
          <a:srcRect r="3783"/>
          <a:stretch>
            <a:fillRect/>
          </a:stretch>
        </p:blipFill>
        <p:spPr bwMode="auto">
          <a:xfrm>
            <a:off x="3429000" y="1110917"/>
            <a:ext cx="5217570" cy="526838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TextBox 47"/>
          <p:cNvSpPr txBox="1"/>
          <p:nvPr/>
        </p:nvSpPr>
        <p:spPr>
          <a:xfrm>
            <a:off x="2494210" y="6146589"/>
            <a:ext cx="4110734" cy="523220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Arthur St. After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90800" y="6146262"/>
            <a:ext cx="4110734" cy="523220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Arthur St. Before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524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4"/>
    </mc:Choice>
    <mc:Fallback xmlns="">
      <p:transition spd="slow" advTm="77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U.S. 1 Corridor Study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1112378"/>
            <a:ext cx="8610600" cy="463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514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2"/>
    </mc:Choice>
    <mc:Fallback xmlns="">
      <p:transition spd="slow" advTm="488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U.S. 1 Corridor Study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530" r="14402" b="-530"/>
          <a:stretch/>
        </p:blipFill>
        <p:spPr>
          <a:xfrm>
            <a:off x="492150" y="4038600"/>
            <a:ext cx="8159691" cy="194805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r="14375"/>
          <a:stretch/>
        </p:blipFill>
        <p:spPr>
          <a:xfrm>
            <a:off x="454947" y="1142999"/>
            <a:ext cx="8234105" cy="2016221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724146" y="3167390"/>
            <a:ext cx="3695707" cy="523220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Existing Conditions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9293" y="6039877"/>
            <a:ext cx="5105400" cy="523220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Draft Conceptual Rendering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8920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1"/>
    </mc:Choice>
    <mc:Fallback xmlns="">
      <p:transition spd="slow" advTm="638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1142999"/>
            <a:ext cx="5791200" cy="459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56" y="846172"/>
            <a:ext cx="4462463" cy="279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16633" y="5438775"/>
            <a:ext cx="4110734" cy="523220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Existing Conditions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57" y="3884940"/>
            <a:ext cx="4462462" cy="268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A1A Corridor Study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494210" y="6334452"/>
            <a:ext cx="4110734" cy="523220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Draft 4-Lane Configuration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7154" y="3377328"/>
            <a:ext cx="4324846" cy="523220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Draft 3-Lane Configuration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935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0"/>
    </mc:Choice>
    <mc:Fallback xmlns="">
      <p:transition spd="slow" advTm="85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A1A Corridor Study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17607"/>
            <a:ext cx="8800626" cy="4898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6633" y="5884652"/>
            <a:ext cx="4110734" cy="523220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Draft 3-Lane Configuration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9718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6"/>
    </mc:Choice>
    <mc:Fallback xmlns="">
      <p:transition spd="slow" advTm="575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8" y="1235296"/>
            <a:ext cx="8255000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Implementing Vision for A1A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03" y="1337772"/>
            <a:ext cx="8247062" cy="4591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8" y="1214275"/>
            <a:ext cx="8255000" cy="4602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7199" y="6146262"/>
            <a:ext cx="8229599" cy="523220"/>
          </a:xfrm>
          <a:prstGeom prst="rect">
            <a:avLst/>
          </a:prstGeom>
          <a:noFill/>
          <a:ln w="28575">
            <a:noFill/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A1A at Missouri St. Looking North - Illustration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43" y="1340947"/>
            <a:ext cx="8255000" cy="458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4" y="1347132"/>
            <a:ext cx="8258175" cy="4602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U:\DATA\A1A Scenic Highway\A1A Scenic Highway 5 year update workshop - Oct 15, 2013\progressional A1A slides\BaseImag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b="7986"/>
          <a:stretch>
            <a:fillRect/>
          </a:stretch>
        </p:blipFill>
        <p:spPr bwMode="auto">
          <a:xfrm>
            <a:off x="446879" y="1328247"/>
            <a:ext cx="8250237" cy="459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3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3"/>
    </mc:Choice>
    <mc:Fallback xmlns="">
      <p:transition spd="slow" advTm="1423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2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7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1" y="926860"/>
            <a:ext cx="8782409" cy="5854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Hollywood Blvd. Complete Streets Concept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http://www.hollywoodpinescorridorproject.com/images/website-images/2012/08/24/browardmpo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76" y="6212966"/>
            <a:ext cx="1171575" cy="4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79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3"/>
    </mc:Choice>
    <mc:Fallback xmlns="">
      <p:transition spd="slow" advTm="37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3" y="922549"/>
            <a:ext cx="8808288" cy="5872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Hollywood Blvd. Complete Streets Concept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http://www.hollywoodpinescorridorproject.com/images/website-images/2012/08/24/browardmpo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76" y="6212966"/>
            <a:ext cx="1171575" cy="4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8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0" y="914400"/>
            <a:ext cx="8829138" cy="5886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Hollywood Blvd. Complete Streets Concept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http://www.hollywoodpinescorridorproject.com/images/website-images/2012/08/24/browardmpo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76" y="6212966"/>
            <a:ext cx="1171575" cy="4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17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1"/>
    </mc:Choice>
    <mc:Fallback xmlns="">
      <p:transition spd="slow" advTm="354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4" y="838200"/>
            <a:ext cx="870007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Hollywood Blvd. Typical Plan-Section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9" name="Picture 2" descr="http://www.hollywoodpinescorridorproject.com/images/website-images/2012/08/24/browardmpo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76" y="6212966"/>
            <a:ext cx="1171575" cy="4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4"/>
    </mc:Choice>
    <mc:Fallback xmlns="">
      <p:transition spd="slow" advTm="40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16218" b="18011"/>
          <a:stretch/>
        </p:blipFill>
        <p:spPr>
          <a:xfrm>
            <a:off x="685800" y="1785668"/>
            <a:ext cx="7856154" cy="2061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6" y="836926"/>
            <a:ext cx="8228163" cy="593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Hollywood Blvd. Conceptual Perspective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9" name="Picture 2" descr="http://www.hollywoodpinescorridorproject.com/images/website-images/2012/08/24/browardmpo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76" y="6212966"/>
            <a:ext cx="1171575" cy="4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32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7"/>
    </mc:Choice>
    <mc:Fallback xmlns="">
      <p:transition spd="slow" advTm="757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9" b="15989"/>
          <a:stretch/>
        </p:blipFill>
        <p:spPr>
          <a:xfrm>
            <a:off x="912061" y="1752600"/>
            <a:ext cx="7319878" cy="2464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9" b="15989"/>
          <a:stretch/>
        </p:blipFill>
        <p:spPr>
          <a:xfrm>
            <a:off x="858876" y="1524000"/>
            <a:ext cx="7319878" cy="2464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26249"/>
            <a:ext cx="7715250" cy="598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" y="6044452"/>
            <a:ext cx="730918" cy="726840"/>
          </a:xfrm>
          <a:prstGeom prst="ellipse">
            <a:avLst/>
          </a:prstGeom>
          <a:ln w="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3484" y="152400"/>
            <a:ext cx="793703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60A8"/>
            </a:solidFill>
          </a:ln>
          <a:effectLst>
            <a:glow rad="152400">
              <a:srgbClr val="0060A8">
                <a:alpha val="40000"/>
              </a:srgbClr>
            </a:glow>
            <a:outerShdw blurRad="76200" dist="88900" dir="5400000" algn="ctr" rotWithShape="0">
              <a:schemeClr val="tx2">
                <a:lumMod val="40000"/>
                <a:lumOff val="60000"/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</a:rPr>
              <a:t>Hollywood Blvd. Conceptual Perspective</a:t>
            </a:r>
            <a:endParaRPr lang="en-US" sz="2800" b="1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9" name="Picture 2" descr="http://www.hollywoodpinescorridorproject.com/images/website-images/2012/08/24/browardmpo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76" y="6212966"/>
            <a:ext cx="1171575" cy="4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34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9"/>
    </mc:Choice>
    <mc:Fallback xmlns="">
      <p:transition spd="slow" advTm="70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4189</TotalTime>
  <Words>419</Words>
  <Application>Microsoft Macintosh PowerPoint</Application>
  <PresentationFormat>On-screen Show (4:3)</PresentationFormat>
  <Paragraphs>84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Hollywood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Anamarie Garces</cp:lastModifiedBy>
  <cp:revision>165</cp:revision>
  <cp:lastPrinted>2013-11-05T21:50:49Z</cp:lastPrinted>
  <dcterms:created xsi:type="dcterms:W3CDTF">2013-10-30T19:12:26Z</dcterms:created>
  <dcterms:modified xsi:type="dcterms:W3CDTF">2014-01-31T13:11:21Z</dcterms:modified>
</cp:coreProperties>
</file>