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5143500" type="screen16x9"/>
  <p:notesSz cx="6858000" cy="9144000"/>
  <p:embeddedFontLs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Helvetica Neue Light" panose="020B0604020202020204" charset="0"/>
      <p:regular r:id="rId23"/>
      <p:bold r:id="rId24"/>
      <p:italic r:id="rId25"/>
      <p:boldItalic r:id="rId26"/>
    </p:embeddedFont>
    <p:embeddedFont>
      <p:font typeface="Montserrat" panose="00000500000000000000" pitchFamily="2" charset="0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  <p:embeddedFont>
      <p:font typeface="Source Sans Pro" panose="020B050303040302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BEE4CC-2662-4462-8F8D-7B55A471865E}" v="23" dt="2021-11-03T00:59:44.351"/>
    <p1510:client id="{D73E76A2-8896-4EFA-AB16-EAE6592A227D}" v="59" dt="2021-11-03T00:05:37.804"/>
    <p1510:client id="{E8494064-11F0-4B64-9EDE-F637C56CDEA7}" v="819" dt="2021-11-03T00:56:00.5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Google Shape;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fcfee71c54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fcfee71c54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fcfbf6e6d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gfcfbf6e6d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fcfee71c5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gfcfee71c5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281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f8617320d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f8617320d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f8617320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gf8617320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f8617320d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gf8617320d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fcfee71c5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fcfee71c5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" name="Google Shape;39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l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mailto:nickrayolson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 rotWithShape="1">
          <a:blip r:embed="rId3">
            <a:alphaModFix/>
          </a:blip>
          <a:srcRect t="16226"/>
          <a:stretch/>
        </p:blipFill>
        <p:spPr>
          <a:xfrm>
            <a:off x="0" y="834800"/>
            <a:ext cx="9143926" cy="430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450" y="109025"/>
            <a:ext cx="8943101" cy="6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/>
          <p:nvPr/>
        </p:nvSpPr>
        <p:spPr>
          <a:xfrm>
            <a:off x="1032600" y="1607350"/>
            <a:ext cx="7780800" cy="3771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1"/>
          <p:cNvSpPr txBox="1"/>
          <p:nvPr/>
        </p:nvSpPr>
        <p:spPr>
          <a:xfrm rot="-5400000">
            <a:off x="-2248800" y="2248700"/>
            <a:ext cx="5181600" cy="684000"/>
          </a:xfrm>
          <a:prstGeom prst="rect">
            <a:avLst/>
          </a:prstGeom>
          <a:solidFill>
            <a:srgbClr val="01D3C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2900">
                <a:latin typeface="Montserrat"/>
                <a:ea typeface="Montserrat"/>
                <a:cs typeface="Montserrat"/>
                <a:sym typeface="Montserrat"/>
              </a:rPr>
              <a:t>Route selection</a:t>
            </a:r>
            <a:endParaRPr sz="29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46" name="Google Shape;146;p21"/>
          <p:cNvGrpSpPr/>
          <p:nvPr/>
        </p:nvGrpSpPr>
        <p:grpSpPr>
          <a:xfrm>
            <a:off x="1060487" y="1984575"/>
            <a:ext cx="1834900" cy="3000400"/>
            <a:chOff x="1083025" y="2314813"/>
            <a:chExt cx="1834900" cy="3000400"/>
          </a:xfrm>
        </p:grpSpPr>
        <p:sp>
          <p:nvSpPr>
            <p:cNvPr id="147" name="Google Shape;147;p21"/>
            <p:cNvSpPr txBox="1"/>
            <p:nvPr/>
          </p:nvSpPr>
          <p:spPr>
            <a:xfrm>
              <a:off x="1192013" y="2314813"/>
              <a:ext cx="16170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" sz="1500">
                  <a:solidFill>
                    <a:srgbClr val="0C58D3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Public submits route ideas</a:t>
              </a:r>
              <a:endParaRPr sz="1500" i="0" u="none" strike="noStrike" cap="none">
                <a:solidFill>
                  <a:srgbClr val="0C58D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48" name="Google Shape;148;p21"/>
            <p:cNvSpPr txBox="1"/>
            <p:nvPr/>
          </p:nvSpPr>
          <p:spPr>
            <a:xfrm>
              <a:off x="1083113" y="3396413"/>
              <a:ext cx="1834800" cy="191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" sz="1300">
                  <a:solidFill>
                    <a:srgbClr val="222222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Collect and review route ideas from the general public. Established historical routes are automatically considered.</a:t>
              </a:r>
              <a:endParaRPr sz="1300">
                <a:solidFill>
                  <a:srgbClr val="22222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49" name="Google Shape;149;p21"/>
            <p:cNvSpPr/>
            <p:nvPr/>
          </p:nvSpPr>
          <p:spPr>
            <a:xfrm flipH="1">
              <a:off x="1083025" y="3008025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 </a:t>
              </a:r>
              <a:endParaRPr sz="140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50" name="Google Shape;150;p21"/>
            <p:cNvSpPr/>
            <p:nvPr/>
          </p:nvSpPr>
          <p:spPr>
            <a:xfrm>
              <a:off x="1083125" y="3161849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grpSp>
        <p:nvGrpSpPr>
          <p:cNvPr id="151" name="Google Shape;151;p21"/>
          <p:cNvGrpSpPr/>
          <p:nvPr/>
        </p:nvGrpSpPr>
        <p:grpSpPr>
          <a:xfrm>
            <a:off x="2989550" y="1988782"/>
            <a:ext cx="1870137" cy="2996193"/>
            <a:chOff x="1047788" y="2319020"/>
            <a:chExt cx="1870137" cy="2996193"/>
          </a:xfrm>
        </p:grpSpPr>
        <p:sp>
          <p:nvSpPr>
            <p:cNvPr id="152" name="Google Shape;152;p21"/>
            <p:cNvSpPr txBox="1"/>
            <p:nvPr/>
          </p:nvSpPr>
          <p:spPr>
            <a:xfrm>
              <a:off x="1047788" y="2319020"/>
              <a:ext cx="1834800" cy="7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" sz="1500">
                  <a:solidFill>
                    <a:srgbClr val="0C58D3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Engage local route stakeholders</a:t>
              </a:r>
              <a:endParaRPr sz="1500" i="0" u="none" strike="noStrike" cap="none">
                <a:solidFill>
                  <a:srgbClr val="0C58D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53" name="Google Shape;153;p21"/>
            <p:cNvSpPr txBox="1"/>
            <p:nvPr/>
          </p:nvSpPr>
          <p:spPr>
            <a:xfrm>
              <a:off x="1083119" y="3396413"/>
              <a:ext cx="1834800" cy="191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" sz="1300">
                  <a:solidFill>
                    <a:srgbClr val="222222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Engage local business, organizations, and community leaders along each potential route to determine interest level and support</a:t>
              </a:r>
              <a:endParaRPr sz="1300">
                <a:solidFill>
                  <a:srgbClr val="22222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endParaRPr sz="1300">
                <a:solidFill>
                  <a:srgbClr val="0C58D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54" name="Google Shape;154;p21"/>
            <p:cNvSpPr/>
            <p:nvPr/>
          </p:nvSpPr>
          <p:spPr>
            <a:xfrm flipH="1">
              <a:off x="1083025" y="3008025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 </a:t>
              </a:r>
              <a:endParaRPr sz="140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55" name="Google Shape;155;p21"/>
            <p:cNvSpPr/>
            <p:nvPr/>
          </p:nvSpPr>
          <p:spPr>
            <a:xfrm>
              <a:off x="1083125" y="3161849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grpSp>
        <p:nvGrpSpPr>
          <p:cNvPr id="156" name="Google Shape;156;p21"/>
          <p:cNvGrpSpPr/>
          <p:nvPr/>
        </p:nvGrpSpPr>
        <p:grpSpPr>
          <a:xfrm>
            <a:off x="4953850" y="1984575"/>
            <a:ext cx="1870137" cy="3000400"/>
            <a:chOff x="1047788" y="2314813"/>
            <a:chExt cx="1870137" cy="3000400"/>
          </a:xfrm>
        </p:grpSpPr>
        <p:sp>
          <p:nvSpPr>
            <p:cNvPr id="157" name="Google Shape;157;p21"/>
            <p:cNvSpPr txBox="1"/>
            <p:nvPr/>
          </p:nvSpPr>
          <p:spPr>
            <a:xfrm>
              <a:off x="1047788" y="2314813"/>
              <a:ext cx="1834800" cy="7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" sz="1500">
                  <a:solidFill>
                    <a:srgbClr val="0C58D3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Evaluate route feasibility</a:t>
              </a:r>
              <a:endParaRPr sz="1500" i="0" u="none" strike="noStrike" cap="none">
                <a:solidFill>
                  <a:srgbClr val="0C58D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58" name="Google Shape;158;p21"/>
            <p:cNvSpPr txBox="1"/>
            <p:nvPr/>
          </p:nvSpPr>
          <p:spPr>
            <a:xfrm>
              <a:off x="1083119" y="3396413"/>
              <a:ext cx="1834800" cy="191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" sz="1300">
                  <a:solidFill>
                    <a:srgbClr val="222222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Explore route logistics, scheduling, budget, and community impact</a:t>
              </a:r>
              <a:endParaRPr sz="1300">
                <a:solidFill>
                  <a:srgbClr val="0C58D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59" name="Google Shape;159;p21"/>
            <p:cNvSpPr/>
            <p:nvPr/>
          </p:nvSpPr>
          <p:spPr>
            <a:xfrm flipH="1">
              <a:off x="1083025" y="3008025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 </a:t>
              </a:r>
              <a:endParaRPr sz="140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60" name="Google Shape;160;p21"/>
            <p:cNvSpPr/>
            <p:nvPr/>
          </p:nvSpPr>
          <p:spPr>
            <a:xfrm>
              <a:off x="1083125" y="3161849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sp>
        <p:nvSpPr>
          <p:cNvPr id="161" name="Google Shape;161;p21"/>
          <p:cNvSpPr txBox="1"/>
          <p:nvPr/>
        </p:nvSpPr>
        <p:spPr>
          <a:xfrm>
            <a:off x="1060475" y="1588575"/>
            <a:ext cx="187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June - Aug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2" name="Google Shape;162;p21"/>
          <p:cNvSpPr txBox="1"/>
          <p:nvPr/>
        </p:nvSpPr>
        <p:spPr>
          <a:xfrm>
            <a:off x="3007163" y="1588575"/>
            <a:ext cx="187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Sep - Oct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3" name="Google Shape;163;p21"/>
          <p:cNvSpPr txBox="1"/>
          <p:nvPr/>
        </p:nvSpPr>
        <p:spPr>
          <a:xfrm>
            <a:off x="4989163" y="1588575"/>
            <a:ext cx="187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Nov - Jan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164" name="Google Shape;164;p21"/>
          <p:cNvGrpSpPr/>
          <p:nvPr/>
        </p:nvGrpSpPr>
        <p:grpSpPr>
          <a:xfrm>
            <a:off x="6971175" y="1984575"/>
            <a:ext cx="1870137" cy="3000400"/>
            <a:chOff x="1047788" y="2314813"/>
            <a:chExt cx="1870137" cy="3000400"/>
          </a:xfrm>
        </p:grpSpPr>
        <p:sp>
          <p:nvSpPr>
            <p:cNvPr id="165" name="Google Shape;165;p21"/>
            <p:cNvSpPr txBox="1"/>
            <p:nvPr/>
          </p:nvSpPr>
          <p:spPr>
            <a:xfrm>
              <a:off x="1047788" y="2314813"/>
              <a:ext cx="1834800" cy="7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" sz="1500">
                  <a:solidFill>
                    <a:srgbClr val="0C58D3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Approval and announcement</a:t>
              </a:r>
              <a:endParaRPr sz="1500" i="0" u="none" strike="noStrike" cap="none">
                <a:solidFill>
                  <a:srgbClr val="0C58D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66" name="Google Shape;166;p21"/>
            <p:cNvSpPr txBox="1"/>
            <p:nvPr/>
          </p:nvSpPr>
          <p:spPr>
            <a:xfrm>
              <a:off x="1083119" y="3396413"/>
              <a:ext cx="1834800" cy="191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" sz="1300">
                  <a:solidFill>
                    <a:srgbClr val="222222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Minneapolis City Council approves list of event routes and the final selection is publicly announced</a:t>
              </a:r>
              <a:endParaRPr sz="1300">
                <a:solidFill>
                  <a:srgbClr val="0C58D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67" name="Google Shape;167;p21"/>
            <p:cNvSpPr/>
            <p:nvPr/>
          </p:nvSpPr>
          <p:spPr>
            <a:xfrm flipH="1">
              <a:off x="1083025" y="3008025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 </a:t>
              </a:r>
              <a:endParaRPr sz="140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68" name="Google Shape;168;p21"/>
            <p:cNvSpPr/>
            <p:nvPr/>
          </p:nvSpPr>
          <p:spPr>
            <a:xfrm>
              <a:off x="1083125" y="3161849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sp>
        <p:nvSpPr>
          <p:cNvPr id="169" name="Google Shape;169;p21"/>
          <p:cNvSpPr txBox="1"/>
          <p:nvPr/>
        </p:nvSpPr>
        <p:spPr>
          <a:xfrm>
            <a:off x="7006488" y="1588575"/>
            <a:ext cx="187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Feb - March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0" name="Google Shape;170;p21"/>
          <p:cNvSpPr txBox="1"/>
          <p:nvPr/>
        </p:nvSpPr>
        <p:spPr>
          <a:xfrm>
            <a:off x="2881500" y="399425"/>
            <a:ext cx="40830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Each year Open Streets works with</a:t>
            </a:r>
            <a:endParaRPr sz="16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community to select up to 8 event routes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/>
          <p:nvPr/>
        </p:nvSpPr>
        <p:spPr>
          <a:xfrm rot="-5400000">
            <a:off x="-2248800" y="2248700"/>
            <a:ext cx="5181600" cy="684000"/>
          </a:xfrm>
          <a:prstGeom prst="rect">
            <a:avLst/>
          </a:prstGeom>
          <a:solidFill>
            <a:srgbClr val="FFB81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>
                <a:latin typeface="Montserrat"/>
                <a:ea typeface="Montserrat"/>
                <a:cs typeface="Montserrat"/>
                <a:sym typeface="Montserrat"/>
              </a:rPr>
              <a:t>Planning: event layout</a:t>
            </a:r>
            <a:endParaRPr sz="30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6" name="Google Shape;176;p22"/>
          <p:cNvSpPr txBox="1"/>
          <p:nvPr/>
        </p:nvSpPr>
        <p:spPr>
          <a:xfrm>
            <a:off x="4572377" y="175391"/>
            <a:ext cx="4314228" cy="4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chemeClr val="dk2"/>
                </a:solidFill>
                <a:latin typeface="Helvetica Neue"/>
                <a:ea typeface="Helvetica Neue Light"/>
                <a:cs typeface="Helvetica Neue Light"/>
                <a:sym typeface="Helvetica Neue"/>
              </a:rPr>
              <a:t>Programming</a:t>
            </a:r>
            <a:endParaRPr lang="en-US" sz="1700" dirty="0">
              <a:solidFill>
                <a:schemeClr val="dk2"/>
              </a:solidFill>
              <a:latin typeface="Helvetica Neue"/>
              <a:ea typeface="Helvetica Neue Light"/>
              <a:cs typeface="Helvetica Neue Light"/>
            </a:endParaRPr>
          </a:p>
          <a:p>
            <a:pPr algn="ctr">
              <a:lnSpc>
                <a:spcPct val="114999"/>
              </a:lnSpc>
            </a:pPr>
            <a:endParaRPr lang="en" i="1"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elvetica Neue Light"/>
              <a:buChar char="●"/>
            </a:pPr>
            <a:r>
              <a:rPr lang="en" sz="1300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Invite and incentivize programming that appropriate for goals and vision</a:t>
            </a:r>
            <a:endParaRPr sz="13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elvetica Neue Light"/>
              <a:buChar char="●"/>
            </a:pPr>
            <a:r>
              <a:rPr lang="en" sz="1300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Consider cost to participate for different types of programming</a:t>
            </a:r>
            <a:endParaRPr sz="13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elvetica Neue Light"/>
              <a:buChar char="●"/>
            </a:pPr>
            <a:r>
              <a:rPr lang="en" sz="1300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Explore ways to support programmers: covering permit costs, participation cost</a:t>
            </a:r>
            <a:endParaRPr sz="13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</a:endParaRPr>
          </a:p>
        </p:txBody>
      </p:sp>
      <p:sp>
        <p:nvSpPr>
          <p:cNvPr id="177" name="Google Shape;177;p22"/>
          <p:cNvSpPr/>
          <p:nvPr/>
        </p:nvSpPr>
        <p:spPr>
          <a:xfrm>
            <a:off x="8377675" y="4831775"/>
            <a:ext cx="311700" cy="253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2"/>
          <p:cNvSpPr txBox="1"/>
          <p:nvPr/>
        </p:nvSpPr>
        <p:spPr>
          <a:xfrm rot="-5400000">
            <a:off x="-2248800" y="2248700"/>
            <a:ext cx="5181600" cy="684000"/>
          </a:xfrm>
          <a:prstGeom prst="rect">
            <a:avLst/>
          </a:prstGeom>
          <a:solidFill>
            <a:srgbClr val="01D3C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Sponsors and programming</a:t>
            </a:r>
            <a:endParaRPr sz="26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9" name="Google Shape;179;p22"/>
          <p:cNvPicPr preferRelativeResize="0"/>
          <p:nvPr/>
        </p:nvPicPr>
        <p:blipFill rotWithShape="1">
          <a:blip r:embed="rId3">
            <a:alphaModFix/>
          </a:blip>
          <a:srcRect l="8278" t="-2490" r="3840" b="2489"/>
          <a:stretch/>
        </p:blipFill>
        <p:spPr>
          <a:xfrm>
            <a:off x="790054" y="886204"/>
            <a:ext cx="3602986" cy="375302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2"/>
          <p:cNvSpPr txBox="1"/>
          <p:nvPr/>
        </p:nvSpPr>
        <p:spPr>
          <a:xfrm>
            <a:off x="504873" y="235100"/>
            <a:ext cx="4288500" cy="7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Sponsorship</a:t>
            </a:r>
            <a:endParaRPr sz="17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2" name="Google Shape;182;p22"/>
          <p:cNvSpPr txBox="1"/>
          <p:nvPr/>
        </p:nvSpPr>
        <p:spPr>
          <a:xfrm rot="-5400000">
            <a:off x="-2248800" y="2248700"/>
            <a:ext cx="5181600" cy="684000"/>
          </a:xfrm>
          <a:prstGeom prst="rect">
            <a:avLst/>
          </a:prstGeom>
          <a:solidFill>
            <a:srgbClr val="91C71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2600">
                <a:latin typeface="Montserrat"/>
                <a:ea typeface="Montserrat"/>
                <a:cs typeface="Montserrat"/>
                <a:sym typeface="Montserrat"/>
              </a:rPr>
              <a:t>Sponsors and programmers</a:t>
            </a:r>
            <a:endParaRPr sz="26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25B1F94-EB3A-4C9A-BE44-D1DA188D26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99" r="-103" b="5599"/>
          <a:stretch/>
        </p:blipFill>
        <p:spPr>
          <a:xfrm>
            <a:off x="4548116" y="2347124"/>
            <a:ext cx="4487553" cy="261019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"/>
          <p:cNvSpPr txBox="1"/>
          <p:nvPr/>
        </p:nvSpPr>
        <p:spPr>
          <a:xfrm rot="-5400000">
            <a:off x="-2248800" y="2248700"/>
            <a:ext cx="5181600" cy="684000"/>
          </a:xfrm>
          <a:prstGeom prst="rect">
            <a:avLst/>
          </a:prstGeom>
          <a:solidFill>
            <a:srgbClr val="91C71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>
                <a:latin typeface="Montserrat"/>
                <a:ea typeface="Montserrat"/>
                <a:cs typeface="Montserrat"/>
                <a:sym typeface="Montserrat"/>
              </a:rPr>
              <a:t>Impact</a:t>
            </a:r>
            <a:endParaRPr sz="30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p23"/>
          <p:cNvSpPr txBox="1"/>
          <p:nvPr/>
        </p:nvSpPr>
        <p:spPr>
          <a:xfrm>
            <a:off x="896000" y="131475"/>
            <a:ext cx="4683300" cy="5267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Growing community connections and civic pride</a:t>
            </a:r>
            <a:endParaRPr sz="1600" dirty="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●"/>
            </a:pPr>
            <a:r>
              <a:rPr lang="en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Authentically reflect corridors through community empowerment</a:t>
            </a:r>
            <a:endParaRPr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●"/>
            </a:pPr>
            <a:r>
              <a:rPr lang="en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Planning groups shape each unique event</a:t>
            </a:r>
            <a:endParaRPr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indent="-317500">
              <a:lnSpc>
                <a:spcPct val="115000"/>
              </a:lnSpc>
              <a:buClr>
                <a:schemeClr val="dk2"/>
              </a:buClr>
              <a:buSzPts val="1400"/>
              <a:buFont typeface="Helvetica Neue Light"/>
              <a:buChar char="●"/>
            </a:pPr>
            <a:r>
              <a:rPr lang="en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Smaller organizers shape specific sections of each route </a:t>
            </a:r>
            <a:endParaRPr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2019 participant survey results:</a:t>
            </a:r>
            <a:endParaRPr dirty="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●"/>
            </a:pPr>
            <a:r>
              <a:rPr lang="en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84% rated their experience as “excellent” or “good”</a:t>
            </a:r>
            <a:endParaRPr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●"/>
            </a:pPr>
            <a:r>
              <a:rPr lang="en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46% live &lt; 1 mile from event</a:t>
            </a:r>
            <a:endParaRPr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●"/>
            </a:pPr>
            <a:r>
              <a:rPr lang="en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23% live 1 - 3 miles from event</a:t>
            </a:r>
            <a:endParaRPr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●"/>
            </a:pPr>
            <a:r>
              <a:rPr lang="en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12% live 3 - 5 miles from event</a:t>
            </a:r>
            <a:endParaRPr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●"/>
            </a:pPr>
            <a:r>
              <a:rPr lang="en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20% live &gt; 5 miles from event</a:t>
            </a:r>
            <a:endParaRPr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lang="en"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100" i="1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“Love seeing many members of the community all in one place, enjoying the food, the music, and each other.”</a:t>
            </a:r>
            <a:endParaRPr sz="1100" i="1"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100"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100" i="1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"I loved seeing the people enjoy others’ company. Felt like I was part of a community."</a:t>
            </a:r>
            <a:endParaRPr sz="1100" i="1"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9" name="Google Shape;189;p23"/>
          <p:cNvSpPr txBox="1"/>
          <p:nvPr/>
        </p:nvSpPr>
        <p:spPr>
          <a:xfrm rot="-5400000">
            <a:off x="-2248800" y="2248700"/>
            <a:ext cx="5181600" cy="684000"/>
          </a:xfrm>
          <a:prstGeom prst="rect">
            <a:avLst/>
          </a:prstGeom>
          <a:solidFill>
            <a:srgbClr val="FFB81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Impact</a:t>
            </a:r>
            <a:endParaRPr sz="280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28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0" name="Google Shape;19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9300" y="420700"/>
            <a:ext cx="3432000" cy="193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A picture containing outdoor, sky, road, person&#10;&#10;Description automatically generated">
            <a:extLst>
              <a:ext uri="{FF2B5EF4-FFF2-40B4-BE49-F238E27FC236}">
                <a16:creationId xmlns:a16="http://schemas.microsoft.com/office/drawing/2014/main" id="{707CABD0-CB3A-4F6C-A7B5-7EA9A2DE6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228" y="2580963"/>
            <a:ext cx="3391468" cy="20884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"/>
          <p:cNvSpPr txBox="1"/>
          <p:nvPr/>
        </p:nvSpPr>
        <p:spPr>
          <a:xfrm rot="-5400000">
            <a:off x="-2248800" y="2248700"/>
            <a:ext cx="5181600" cy="684000"/>
          </a:xfrm>
          <a:prstGeom prst="rect">
            <a:avLst/>
          </a:prstGeom>
          <a:solidFill>
            <a:srgbClr val="FFB81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Impact</a:t>
            </a:r>
            <a:endParaRPr sz="280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28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p24"/>
          <p:cNvSpPr txBox="1"/>
          <p:nvPr/>
        </p:nvSpPr>
        <p:spPr>
          <a:xfrm>
            <a:off x="948150" y="26700"/>
            <a:ext cx="7851000" cy="250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1500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Open Streets as a unique opportunity to inspire real change</a:t>
            </a:r>
            <a:endParaRPr sz="1500" dirty="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70% of attendee survey respondents agreed Open Streets inspired them to bike and walk more in their community</a:t>
            </a: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New and improved bicycle infrastructure</a:t>
            </a: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New and improved pedestrian infrastructure, including bump outs and crosswalks</a:t>
            </a: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Paint the pavement crosswalk installations</a:t>
            </a: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Commitment to 4-to-3 lane conversion on most popular event route</a:t>
            </a: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Conversations about how we can make more livable streets that work for everyone</a:t>
            </a: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98" name="Google Shape;19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7425" y="2497207"/>
            <a:ext cx="3777623" cy="251779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4"/>
          <p:cNvSpPr txBox="1"/>
          <p:nvPr/>
        </p:nvSpPr>
        <p:spPr>
          <a:xfrm>
            <a:off x="3060550" y="4659900"/>
            <a:ext cx="171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Photo by Mike Beck</a:t>
            </a:r>
            <a:endParaRPr sz="12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0" name="Google Shape;200;p24"/>
          <p:cNvSpPr txBox="1"/>
          <p:nvPr/>
        </p:nvSpPr>
        <p:spPr>
          <a:xfrm>
            <a:off x="7362825" y="4700550"/>
            <a:ext cx="171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Photo by Mike Beck</a:t>
            </a:r>
            <a:endParaRPr sz="12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01" name="Google Shape;20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3575" y="2496288"/>
            <a:ext cx="3957448" cy="251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A picture containing outdoor, grass, sky, tree&#10;&#10;Description automatically generated">
            <a:extLst>
              <a:ext uri="{FF2B5EF4-FFF2-40B4-BE49-F238E27FC236}">
                <a16:creationId xmlns:a16="http://schemas.microsoft.com/office/drawing/2014/main" id="{51936BC3-7B47-4751-B784-B9D691E8D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284" y="2501359"/>
            <a:ext cx="3950173" cy="250781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5"/>
          <p:cNvSpPr txBox="1"/>
          <p:nvPr/>
        </p:nvSpPr>
        <p:spPr>
          <a:xfrm rot="-5400000">
            <a:off x="-2248800" y="2248700"/>
            <a:ext cx="5181600" cy="684000"/>
          </a:xfrm>
          <a:prstGeom prst="rect">
            <a:avLst/>
          </a:prstGeom>
          <a:solidFill>
            <a:srgbClr val="01D3C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" sz="2900" b="1">
                <a:latin typeface="Montserrat"/>
                <a:ea typeface="Montserrat"/>
                <a:cs typeface="Montserrat"/>
                <a:sym typeface="Montserrat"/>
              </a:rPr>
              <a:t>Impact: community</a:t>
            </a:r>
            <a:endParaRPr sz="29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7" name="Google Shape;207;p25"/>
          <p:cNvSpPr txBox="1"/>
          <p:nvPr/>
        </p:nvSpPr>
        <p:spPr>
          <a:xfrm>
            <a:off x="964600" y="199125"/>
            <a:ext cx="7766100" cy="2662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  <a:buClr>
                <a:schemeClr val="dk2"/>
              </a:buClr>
              <a:buSzPts val="1100"/>
            </a:pPr>
            <a:r>
              <a:rPr lang="en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Businesses love Open Streets</a:t>
            </a:r>
            <a:endParaRPr dirty="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Of the 215 participating businesses and organizations that completed a post-event survey about their experience in 2018:</a:t>
            </a:r>
            <a:endParaRPr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●"/>
            </a:pPr>
            <a:r>
              <a:rPr lang="en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82% rated their overall experience as “excellent” or “good”</a:t>
            </a:r>
            <a:endParaRPr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●"/>
            </a:pPr>
            <a:r>
              <a:rPr lang="en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85% said Open Streets provided more visibility or awareness for their organization</a:t>
            </a:r>
            <a:endParaRPr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●"/>
            </a:pPr>
            <a:r>
              <a:rPr lang="en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86% said they would recommend other businesses or organizations in the area participate in Open Streets</a:t>
            </a:r>
            <a:endParaRPr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●"/>
            </a:pPr>
            <a:r>
              <a:rPr lang="en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Grand openings</a:t>
            </a:r>
            <a:endParaRPr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●"/>
            </a:pPr>
            <a:r>
              <a:rPr lang="en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“Best day of the year”</a:t>
            </a:r>
            <a:endParaRPr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08" name="Google Shape;208;p25"/>
          <p:cNvSpPr txBox="1"/>
          <p:nvPr/>
        </p:nvSpPr>
        <p:spPr>
          <a:xfrm rot="-5400000">
            <a:off x="-2248800" y="2248700"/>
            <a:ext cx="5181600" cy="684000"/>
          </a:xfrm>
          <a:prstGeom prst="rect">
            <a:avLst/>
          </a:prstGeom>
          <a:solidFill>
            <a:srgbClr val="FFB81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Impact</a:t>
            </a:r>
            <a:endParaRPr sz="280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28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" name="Google Shape;209;p25"/>
          <p:cNvSpPr txBox="1"/>
          <p:nvPr/>
        </p:nvSpPr>
        <p:spPr>
          <a:xfrm>
            <a:off x="1069375" y="2893850"/>
            <a:ext cx="4416900" cy="2166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i="1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Wonderful way to connect with the</a:t>
            </a:r>
            <a:endParaRPr lang="en-US" i="1">
              <a:solidFill>
                <a:schemeClr val="dk2"/>
              </a:solidFill>
              <a:latin typeface="Helvetica Neue Light"/>
              <a:ea typeface="Helvetica Neue Light"/>
              <a:cs typeface="Helvetica Neue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i="1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community and increase brand awareness</a:t>
            </a:r>
            <a:endParaRPr i="1"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i="1"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i="1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Incredibly impressed with the</a:t>
            </a:r>
            <a:endParaRPr i="1"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i="1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organization. Blown away by the amount</a:t>
            </a:r>
            <a:endParaRPr i="1"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i="1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of people that attended with what seemed</a:t>
            </a:r>
            <a:endParaRPr i="1"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i="1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like a minimum advertising campaign.</a:t>
            </a:r>
            <a:endParaRPr i="1"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Love this event! Thanks!!</a:t>
            </a:r>
            <a:endParaRPr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</a:endParaRPr>
          </a:p>
        </p:txBody>
      </p:sp>
      <p:pic>
        <p:nvPicPr>
          <p:cNvPr id="210" name="Google Shape;210;p25"/>
          <p:cNvPicPr preferRelativeResize="0"/>
          <p:nvPr/>
        </p:nvPicPr>
        <p:blipFill rotWithShape="1">
          <a:blip r:embed="rId3">
            <a:alphaModFix/>
          </a:blip>
          <a:srcRect t="3781"/>
          <a:stretch/>
        </p:blipFill>
        <p:spPr>
          <a:xfrm>
            <a:off x="5028225" y="2135550"/>
            <a:ext cx="4009200" cy="289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12882E6-819D-4865-9029-0947D34D1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053" y="2106020"/>
            <a:ext cx="3937379" cy="295303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6"/>
          <p:cNvSpPr txBox="1"/>
          <p:nvPr/>
        </p:nvSpPr>
        <p:spPr>
          <a:xfrm rot="-5400000">
            <a:off x="-2248800" y="2248700"/>
            <a:ext cx="5181600" cy="684000"/>
          </a:xfrm>
          <a:prstGeom prst="rect">
            <a:avLst/>
          </a:prstGeom>
          <a:solidFill>
            <a:srgbClr val="01D3C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" sz="2900" b="1">
                <a:latin typeface="Montserrat"/>
                <a:ea typeface="Montserrat"/>
                <a:cs typeface="Montserrat"/>
                <a:sym typeface="Montserrat"/>
              </a:rPr>
              <a:t>Impact: community</a:t>
            </a:r>
            <a:endParaRPr sz="29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6" name="Google Shape;216;p26"/>
          <p:cNvSpPr txBox="1"/>
          <p:nvPr/>
        </p:nvSpPr>
        <p:spPr>
          <a:xfrm>
            <a:off x="1026550" y="265625"/>
            <a:ext cx="7707000" cy="177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Cultural importance</a:t>
            </a:r>
            <a:endParaRPr sz="1500" dirty="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>
              <a:lnSpc>
                <a:spcPct val="115000"/>
              </a:lnSpc>
            </a:pPr>
            <a:r>
              <a:rPr lang="en" sz="1500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Open Streets Minneapolis went from an obscure idea championed by a small group of dedicated volunteers to one of the largest signature cultural events of the city in a few years. With more than 100,000 attendees and 800 programmers annually (pre-pandemic), Open Streets brings together community in a meaningful and durable way.</a:t>
            </a:r>
            <a:endParaRPr lang="en" sz="1500"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</a:endParaRPr>
          </a:p>
        </p:txBody>
      </p:sp>
      <p:sp>
        <p:nvSpPr>
          <p:cNvPr id="217" name="Google Shape;217;p26"/>
          <p:cNvSpPr txBox="1"/>
          <p:nvPr/>
        </p:nvSpPr>
        <p:spPr>
          <a:xfrm rot="-5400000">
            <a:off x="-2248800" y="2248700"/>
            <a:ext cx="5181600" cy="684000"/>
          </a:xfrm>
          <a:prstGeom prst="rect">
            <a:avLst/>
          </a:prstGeom>
          <a:solidFill>
            <a:srgbClr val="FFB81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Impact</a:t>
            </a:r>
            <a:endParaRPr sz="280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28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8" name="Google Shape;21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089" y="2244958"/>
            <a:ext cx="3745414" cy="2496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A picture containing outdoor, sky, road, person&#10;&#10;Description automatically generated">
            <a:extLst>
              <a:ext uri="{FF2B5EF4-FFF2-40B4-BE49-F238E27FC236}">
                <a16:creationId xmlns:a16="http://schemas.microsoft.com/office/drawing/2014/main" id="{C95B44F3-EA40-49B0-ADDA-B9B8A03E7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370" y="2248300"/>
            <a:ext cx="4026942" cy="249361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"/>
          <p:cNvSpPr txBox="1"/>
          <p:nvPr/>
        </p:nvSpPr>
        <p:spPr>
          <a:xfrm rot="-5400000">
            <a:off x="-2248800" y="2248700"/>
            <a:ext cx="5181600" cy="684000"/>
          </a:xfrm>
          <a:prstGeom prst="rect">
            <a:avLst/>
          </a:prstGeom>
          <a:solidFill>
            <a:srgbClr val="01D3C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Final thoughts</a:t>
            </a:r>
            <a:endParaRPr sz="30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" name="Google Shape;225;p27"/>
          <p:cNvSpPr txBox="1"/>
          <p:nvPr/>
        </p:nvSpPr>
        <p:spPr>
          <a:xfrm>
            <a:off x="816150" y="-100"/>
            <a:ext cx="8172000" cy="49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Parting thoughts for new Open Streets programs</a:t>
            </a:r>
            <a:endParaRPr sz="1500" dirty="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indent="-323850">
              <a:lnSpc>
                <a:spcPct val="115000"/>
              </a:lnSpc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Participating in this worldwide movement will require bravery and ambition at first</a:t>
            </a:r>
            <a:endParaRPr sz="1500"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Work collaboratively with community to created shared goals and vision authentic to your community</a:t>
            </a:r>
            <a:endParaRPr sz="1500"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Ensure stakeholders are meaningfully involved from ideation to implementation</a:t>
            </a:r>
            <a:endParaRPr sz="1500"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indent="-323850">
              <a:lnSpc>
                <a:spcPct val="115000"/>
              </a:lnSpc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Know there will always be skeptics</a:t>
            </a:r>
            <a:endParaRPr lang="en" sz="1500"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</a:endParaRPr>
          </a:p>
          <a:p>
            <a:pPr marL="457200" marR="0" lvl="0" indent="-32385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Be bold with route selection</a:t>
            </a:r>
            <a:endParaRPr sz="1500"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Large-scale attendance may take a few years</a:t>
            </a:r>
            <a:endParaRPr sz="1500" dirty="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8" name="Google Shape;228;p27"/>
          <p:cNvSpPr txBox="1"/>
          <p:nvPr/>
        </p:nvSpPr>
        <p:spPr>
          <a:xfrm>
            <a:off x="7144325" y="4608700"/>
            <a:ext cx="5591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Photo by Jacob Albright</a:t>
            </a:r>
            <a:endParaRPr sz="11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" name="Picture 2" descr="A picture containing road, outdoor, sky, tree&#10;&#10;Description automatically generated">
            <a:extLst>
              <a:ext uri="{FF2B5EF4-FFF2-40B4-BE49-F238E27FC236}">
                <a16:creationId xmlns:a16="http://schemas.microsoft.com/office/drawing/2014/main" id="{FE13E85D-5E9A-4FC5-AFE1-8E1404E33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285" y="2625488"/>
            <a:ext cx="3587654" cy="239603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D234D00-E3B3-467D-B53C-794587087D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41" t="447" r="-108" b="-288"/>
          <a:stretch/>
        </p:blipFill>
        <p:spPr>
          <a:xfrm>
            <a:off x="982639" y="2624808"/>
            <a:ext cx="3783747" cy="23922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 rot="-5400000">
            <a:off x="-2248800" y="2248700"/>
            <a:ext cx="5181600" cy="684000"/>
          </a:xfrm>
          <a:prstGeom prst="rect">
            <a:avLst/>
          </a:prstGeom>
          <a:solidFill>
            <a:srgbClr val="FFB81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dirty="0">
                <a:latin typeface="Montserrat"/>
                <a:ea typeface="Montserrat"/>
                <a:cs typeface="Montserrat"/>
                <a:sym typeface="Montserrat"/>
              </a:rPr>
              <a:t>About me</a:t>
            </a:r>
            <a:endParaRPr sz="300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2" descr="A picture containing person, person, tree, outdoor&#10;&#10;Description automatically generated">
            <a:extLst>
              <a:ext uri="{FF2B5EF4-FFF2-40B4-BE49-F238E27FC236}">
                <a16:creationId xmlns:a16="http://schemas.microsoft.com/office/drawing/2014/main" id="{35DF8278-D822-4D04-AA56-058C11540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370" y="935725"/>
            <a:ext cx="2990565" cy="29905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3D800B-4E2C-4246-89BD-20AC678C78C3}"/>
              </a:ext>
            </a:extLst>
          </p:cNvPr>
          <p:cNvSpPr txBox="1"/>
          <p:nvPr/>
        </p:nvSpPr>
        <p:spPr>
          <a:xfrm>
            <a:off x="4667535" y="1741795"/>
            <a:ext cx="4636825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Helvetica Neue"/>
              </a:rPr>
              <a:t>Nick Ray Olson</a:t>
            </a:r>
            <a:r>
              <a:rPr lang="en-US" sz="1800" dirty="0">
                <a:latin typeface="Helvetica Neue Light"/>
              </a:rPr>
              <a:t> (he/him)</a:t>
            </a:r>
          </a:p>
          <a:p>
            <a:endParaRPr lang="en-US" dirty="0">
              <a:latin typeface="Helvetica Neue"/>
            </a:endParaRPr>
          </a:p>
          <a:p>
            <a:r>
              <a:rPr lang="en-US" dirty="0">
                <a:latin typeface="Helvetica Neue Light"/>
              </a:rPr>
              <a:t>Deputy Director, Event and Program Director</a:t>
            </a:r>
          </a:p>
          <a:p>
            <a:r>
              <a:rPr lang="en-US" dirty="0">
                <a:latin typeface="Helvetica Neue Light"/>
              </a:rPr>
              <a:t>Our Streets Minneapolis</a:t>
            </a:r>
            <a:endParaRPr lang="en-US">
              <a:latin typeface="Helvetica Neue Light"/>
            </a:endParaRPr>
          </a:p>
          <a:p>
            <a:r>
              <a:rPr lang="en-US" dirty="0">
                <a:latin typeface="Helvetica Neue Light"/>
              </a:rPr>
              <a:t>2016 – May 2021</a:t>
            </a:r>
          </a:p>
          <a:p>
            <a:endParaRPr lang="en-US" dirty="0">
              <a:latin typeface="Helvetica Neue Light"/>
            </a:endParaRPr>
          </a:p>
          <a:p>
            <a:r>
              <a:rPr lang="en-US" dirty="0">
                <a:latin typeface="Helvetica Neue Light"/>
                <a:hlinkClick r:id="rId4"/>
              </a:rPr>
              <a:t>nickrayolson@gmail.com</a:t>
            </a:r>
          </a:p>
        </p:txBody>
      </p:sp>
      <p:pic>
        <p:nvPicPr>
          <p:cNvPr id="10" name="Picture 10" descr="Logo&#10;&#10;Description automatically generated">
            <a:extLst>
              <a:ext uri="{FF2B5EF4-FFF2-40B4-BE49-F238E27FC236}">
                <a16:creationId xmlns:a16="http://schemas.microsoft.com/office/drawing/2014/main" id="{05618E97-6F3A-4BF1-9C6E-7B9A6CE37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907" y="4048388"/>
            <a:ext cx="2743200" cy="45866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 rot="-5400000">
            <a:off x="-2248800" y="2248700"/>
            <a:ext cx="5181600" cy="684000"/>
          </a:xfrm>
          <a:prstGeom prst="rect">
            <a:avLst/>
          </a:prstGeom>
          <a:solidFill>
            <a:srgbClr val="FFB81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About the program</a:t>
            </a:r>
            <a:endParaRPr sz="30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942475" y="292525"/>
            <a:ext cx="8049000" cy="15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500" b="1" i="0" u="none" strike="noStrike" cap="none">
                <a:solidFill>
                  <a:srgbClr val="91C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Open Streets Minneapolis</a:t>
            </a:r>
            <a:r>
              <a:rPr lang="en" sz="1500" i="0" u="none" strike="noStrike" cap="non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is a program that temporarily closes major thoroughfares to car traffic, opening them to people biking, walking, rolling, and connecting with neighbors and local businesses. </a:t>
            </a:r>
            <a:r>
              <a:rPr lang="en" sz="15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Part of a global movement to make streets places that put people first, these free, family-friendly events help us experience streets as public spaces where communities thrive and spark transformative changes in how people think about streets.</a:t>
            </a: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1111075" y="2006600"/>
            <a:ext cx="3587100" cy="30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Open Streets program goals</a:t>
            </a:r>
            <a:endParaRPr sz="15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endParaRPr sz="1500" b="1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Grow community connections,</a:t>
            </a: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civic pride, and community</a:t>
            </a: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engagement</a:t>
            </a: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Celebrate the diversity</a:t>
            </a: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of Minneapolis</a:t>
            </a: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Inspire healthy living</a:t>
            </a: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Stimulate local business</a:t>
            </a: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Promote active transportation</a:t>
            </a: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5925" y="2006601"/>
            <a:ext cx="4425549" cy="2951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5025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/>
        </p:nvSpPr>
        <p:spPr>
          <a:xfrm rot="-5400000">
            <a:off x="-2248800" y="2248700"/>
            <a:ext cx="5181600" cy="684000"/>
          </a:xfrm>
          <a:prstGeom prst="rect">
            <a:avLst/>
          </a:prstGeom>
          <a:solidFill>
            <a:srgbClr val="FFB81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About the program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3" name="Google Shape;73;p15"/>
          <p:cNvCxnSpPr>
            <a:stCxn id="74" idx="1"/>
            <a:endCxn id="75" idx="3"/>
          </p:cNvCxnSpPr>
          <p:nvPr/>
        </p:nvCxnSpPr>
        <p:spPr>
          <a:xfrm flipH="1">
            <a:off x="2873450" y="1207150"/>
            <a:ext cx="744000" cy="39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76" name="Google Shape;76;p15"/>
          <p:cNvCxnSpPr>
            <a:stCxn id="74" idx="3"/>
            <a:endCxn id="77" idx="1"/>
          </p:cNvCxnSpPr>
          <p:nvPr/>
        </p:nvCxnSpPr>
        <p:spPr>
          <a:xfrm>
            <a:off x="5328700" y="1207150"/>
            <a:ext cx="981300" cy="600"/>
          </a:xfrm>
          <a:prstGeom prst="bentConnector3">
            <a:avLst>
              <a:gd name="adj1" fmla="val 49994"/>
            </a:avLst>
          </a:prstGeom>
          <a:noFill/>
          <a:ln w="3810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78" name="Google Shape;78;p15"/>
          <p:cNvCxnSpPr>
            <a:stCxn id="79" idx="0"/>
            <a:endCxn id="77" idx="2"/>
          </p:cNvCxnSpPr>
          <p:nvPr/>
        </p:nvCxnSpPr>
        <p:spPr>
          <a:xfrm rot="-5400000">
            <a:off x="7055075" y="2091138"/>
            <a:ext cx="323400" cy="600"/>
          </a:xfrm>
          <a:prstGeom prst="bentConnector3">
            <a:avLst>
              <a:gd name="adj1" fmla="val 49983"/>
            </a:avLst>
          </a:prstGeom>
          <a:noFill/>
          <a:ln w="3810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80" name="Google Shape;80;p15"/>
          <p:cNvCxnSpPr>
            <a:stCxn id="81" idx="0"/>
            <a:endCxn id="75" idx="2"/>
          </p:cNvCxnSpPr>
          <p:nvPr/>
        </p:nvCxnSpPr>
        <p:spPr>
          <a:xfrm rot="-5400000">
            <a:off x="1760000" y="2093250"/>
            <a:ext cx="319200" cy="600"/>
          </a:xfrm>
          <a:prstGeom prst="bentConnector3">
            <a:avLst>
              <a:gd name="adj1" fmla="val 50023"/>
            </a:avLst>
          </a:prstGeom>
          <a:noFill/>
          <a:ln w="3810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77" name="Google Shape;77;p15"/>
          <p:cNvSpPr txBox="1"/>
          <p:nvPr/>
        </p:nvSpPr>
        <p:spPr>
          <a:xfrm>
            <a:off x="6309875" y="484450"/>
            <a:ext cx="1813200" cy="1445400"/>
          </a:xfrm>
          <a:prstGeom prst="rect">
            <a:avLst/>
          </a:prstGeom>
          <a:noFill/>
          <a:ln w="38100" cap="flat" cmpd="sng">
            <a:solidFill>
              <a:srgbClr val="0C58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C58D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>
              <a:solidFill>
                <a:srgbClr val="0C58D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>
              <a:solidFill>
                <a:srgbClr val="0C58D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>
              <a:solidFill>
                <a:srgbClr val="0C58D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>
              <a:solidFill>
                <a:srgbClr val="0C58D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>
              <a:solidFill>
                <a:srgbClr val="0C58D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965150" y="488400"/>
            <a:ext cx="1908300" cy="1445400"/>
          </a:xfrm>
          <a:prstGeom prst="rect">
            <a:avLst/>
          </a:prstGeom>
          <a:noFill/>
          <a:ln w="38100" cap="flat" cmpd="sng">
            <a:solidFill>
              <a:srgbClr val="0C58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965150" y="2253150"/>
            <a:ext cx="1908300" cy="912300"/>
          </a:xfrm>
          <a:prstGeom prst="rect">
            <a:avLst/>
          </a:prstGeom>
          <a:noFill/>
          <a:ln w="38100" cap="flat" cmpd="sng">
            <a:solidFill>
              <a:srgbClr val="91C71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i="0" u="none" strike="noStrike" cap="none">
                <a:solidFill>
                  <a:srgbClr val="0C58D3"/>
                </a:solidFill>
                <a:latin typeface="Montserrat"/>
                <a:ea typeface="Montserrat"/>
                <a:cs typeface="Montserrat"/>
                <a:sym typeface="Montserrat"/>
              </a:rPr>
              <a:t>Operations:</a:t>
            </a:r>
            <a:endParaRPr sz="12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road closures, traffic control, police, operational costs, etc.</a:t>
            </a:r>
            <a:endParaRPr sz="12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5825975" y="2253138"/>
            <a:ext cx="2781000" cy="912300"/>
          </a:xfrm>
          <a:prstGeom prst="rect">
            <a:avLst/>
          </a:prstGeom>
          <a:noFill/>
          <a:ln w="38100" cap="flat" cmpd="sng">
            <a:solidFill>
              <a:srgbClr val="91C71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i="0" u="none" strike="noStrike" cap="none">
                <a:solidFill>
                  <a:srgbClr val="0C58D3"/>
                </a:solidFill>
                <a:latin typeface="Montserrat"/>
                <a:ea typeface="Montserrat"/>
                <a:cs typeface="Montserrat"/>
                <a:sym typeface="Montserrat"/>
              </a:rPr>
              <a:t>Event production:</a:t>
            </a:r>
            <a:endParaRPr sz="1200" i="0" u="none" strike="noStrike" cap="none">
              <a:solidFill>
                <a:srgbClr val="0C58D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Route selection, community engagement, event organization, operational oversight, etc.</a:t>
            </a:r>
            <a:endParaRPr sz="12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1779500" y="3891675"/>
            <a:ext cx="1661700" cy="1102200"/>
          </a:xfrm>
          <a:prstGeom prst="rect">
            <a:avLst/>
          </a:prstGeom>
          <a:noFill/>
          <a:ln w="38100" cap="flat" cmpd="sng">
            <a:solidFill>
              <a:srgbClr val="0C58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i="0" u="none" strike="noStrike" cap="none">
                <a:solidFill>
                  <a:srgbClr val="0C58D3"/>
                </a:solidFill>
                <a:latin typeface="Montserrat"/>
                <a:ea typeface="Montserrat"/>
                <a:cs typeface="Montserrat"/>
                <a:sym typeface="Montserrat"/>
              </a:rPr>
              <a:t>Community partners:</a:t>
            </a:r>
            <a:endParaRPr sz="1200" i="0" u="none" strike="noStrike" cap="none">
              <a:solidFill>
                <a:srgbClr val="0C58D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Local businesses and community organizations</a:t>
            </a:r>
            <a:endParaRPr sz="12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3554100" y="3891825"/>
            <a:ext cx="1661700" cy="1102200"/>
          </a:xfrm>
          <a:prstGeom prst="rect">
            <a:avLst/>
          </a:prstGeom>
          <a:noFill/>
          <a:ln w="38100" cap="flat" cmpd="sng">
            <a:solidFill>
              <a:srgbClr val="0C58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i="0" u="none" strike="noStrike" cap="none">
                <a:solidFill>
                  <a:srgbClr val="0C58D3"/>
                </a:solidFill>
                <a:latin typeface="Montserrat"/>
                <a:ea typeface="Montserrat"/>
                <a:cs typeface="Montserrat"/>
                <a:sym typeface="Montserrat"/>
              </a:rPr>
              <a:t>Volunteers</a:t>
            </a:r>
            <a:endParaRPr sz="12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4" name="Google Shape;84;p15"/>
          <p:cNvCxnSpPr>
            <a:stCxn id="83" idx="0"/>
            <a:endCxn id="79" idx="2"/>
          </p:cNvCxnSpPr>
          <p:nvPr/>
        </p:nvCxnSpPr>
        <p:spPr>
          <a:xfrm rot="-5400000">
            <a:off x="5437500" y="2112975"/>
            <a:ext cx="726300" cy="2831400"/>
          </a:xfrm>
          <a:prstGeom prst="bentConnector3">
            <a:avLst>
              <a:gd name="adj1" fmla="val 50006"/>
            </a:avLst>
          </a:prstGeom>
          <a:noFill/>
          <a:ln w="3810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85" name="Google Shape;85;p15"/>
          <p:cNvCxnSpPr>
            <a:stCxn id="82" idx="0"/>
            <a:endCxn id="79" idx="2"/>
          </p:cNvCxnSpPr>
          <p:nvPr/>
        </p:nvCxnSpPr>
        <p:spPr>
          <a:xfrm rot="-5400000">
            <a:off x="4550300" y="1225425"/>
            <a:ext cx="726300" cy="4606200"/>
          </a:xfrm>
          <a:prstGeom prst="bentConnector3">
            <a:avLst>
              <a:gd name="adj1" fmla="val 49996"/>
            </a:avLst>
          </a:prstGeom>
          <a:noFill/>
          <a:ln w="3810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86" name="Google Shape;86;p15"/>
          <p:cNvSpPr txBox="1"/>
          <p:nvPr/>
        </p:nvSpPr>
        <p:spPr>
          <a:xfrm>
            <a:off x="5328700" y="3891675"/>
            <a:ext cx="1525200" cy="1102200"/>
          </a:xfrm>
          <a:prstGeom prst="rect">
            <a:avLst/>
          </a:prstGeom>
          <a:noFill/>
          <a:ln w="38100" cap="flat" cmpd="sng">
            <a:solidFill>
              <a:srgbClr val="0C58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i="0" u="none" strike="noStrike" cap="none">
                <a:solidFill>
                  <a:srgbClr val="0C58D3"/>
                </a:solidFill>
                <a:latin typeface="Montserrat"/>
                <a:ea typeface="Montserrat"/>
                <a:cs typeface="Montserrat"/>
                <a:sym typeface="Montserrat"/>
              </a:rPr>
              <a:t>Sponsors</a:t>
            </a:r>
            <a:endParaRPr sz="12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7" name="Google Shape;87;p15"/>
          <p:cNvCxnSpPr>
            <a:stCxn id="86" idx="0"/>
            <a:endCxn id="79" idx="2"/>
          </p:cNvCxnSpPr>
          <p:nvPr/>
        </p:nvCxnSpPr>
        <p:spPr>
          <a:xfrm rot="-5400000">
            <a:off x="6290800" y="2965875"/>
            <a:ext cx="726300" cy="1125300"/>
          </a:xfrm>
          <a:prstGeom prst="bentConnector3">
            <a:avLst>
              <a:gd name="adj1" fmla="val 49996"/>
            </a:avLst>
          </a:prstGeom>
          <a:noFill/>
          <a:ln w="3810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88" name="Google Shape;88;p15"/>
          <p:cNvPicPr preferRelativeResize="0"/>
          <p:nvPr/>
        </p:nvPicPr>
        <p:blipFill rotWithShape="1">
          <a:blip r:embed="rId3">
            <a:alphaModFix/>
          </a:blip>
          <a:srcRect l="4525" t="18500" r="6561"/>
          <a:stretch/>
        </p:blipFill>
        <p:spPr>
          <a:xfrm>
            <a:off x="6966800" y="3906050"/>
            <a:ext cx="2081951" cy="1073425"/>
          </a:xfrm>
          <a:prstGeom prst="rect">
            <a:avLst/>
          </a:prstGeom>
          <a:noFill/>
          <a:ln w="38100" cap="flat" cmpd="sng">
            <a:solidFill>
              <a:srgbClr val="0C58D3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9" name="Google Shape;89;p15"/>
          <p:cNvCxnSpPr>
            <a:stCxn id="88" idx="0"/>
            <a:endCxn id="79" idx="2"/>
          </p:cNvCxnSpPr>
          <p:nvPr/>
        </p:nvCxnSpPr>
        <p:spPr>
          <a:xfrm rot="5400000" flipH="1">
            <a:off x="7241725" y="3140000"/>
            <a:ext cx="740700" cy="791400"/>
          </a:xfrm>
          <a:prstGeom prst="bentConnector3">
            <a:avLst>
              <a:gd name="adj1" fmla="val 49994"/>
            </a:avLst>
          </a:prstGeom>
          <a:noFill/>
          <a:ln w="3810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74" name="Google Shape;74;p15"/>
          <p:cNvPicPr preferRelativeResize="0"/>
          <p:nvPr/>
        </p:nvPicPr>
        <p:blipFill rotWithShape="1">
          <a:blip r:embed="rId4">
            <a:alphaModFix/>
          </a:blip>
          <a:srcRect l="5813" r="5296" b="18233"/>
          <a:stretch/>
        </p:blipFill>
        <p:spPr>
          <a:xfrm>
            <a:off x="3617450" y="276213"/>
            <a:ext cx="1711250" cy="186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 rotWithShape="1">
          <a:blip r:embed="rId5">
            <a:alphaModFix/>
          </a:blip>
          <a:srcRect l="20" t="14944" r="-19" b="18725"/>
          <a:stretch/>
        </p:blipFill>
        <p:spPr>
          <a:xfrm>
            <a:off x="6454175" y="863316"/>
            <a:ext cx="1525200" cy="101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1823" y="908915"/>
            <a:ext cx="1655553" cy="92582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 txBox="1"/>
          <p:nvPr/>
        </p:nvSpPr>
        <p:spPr>
          <a:xfrm>
            <a:off x="965150" y="484450"/>
            <a:ext cx="1908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C58D3"/>
                </a:solidFill>
                <a:latin typeface="Montserrat"/>
                <a:ea typeface="Montserrat"/>
                <a:cs typeface="Montserrat"/>
                <a:sym typeface="Montserrat"/>
              </a:rPr>
              <a:t>Presenting organization:</a:t>
            </a:r>
            <a:endParaRPr sz="1000">
              <a:solidFill>
                <a:srgbClr val="0C58D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15"/>
          <p:cNvSpPr txBox="1"/>
          <p:nvPr/>
        </p:nvSpPr>
        <p:spPr>
          <a:xfrm>
            <a:off x="6385925" y="84950"/>
            <a:ext cx="2218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4" name="Google Shape;94;p15"/>
          <p:cNvSpPr txBox="1"/>
          <p:nvPr/>
        </p:nvSpPr>
        <p:spPr>
          <a:xfrm>
            <a:off x="6262325" y="484450"/>
            <a:ext cx="1908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C58D3"/>
                </a:solidFill>
                <a:latin typeface="Montserrat"/>
                <a:ea typeface="Montserrat"/>
                <a:cs typeface="Montserrat"/>
                <a:sym typeface="Montserrat"/>
              </a:rPr>
              <a:t>Host (organizer):</a:t>
            </a:r>
            <a:endParaRPr sz="1000">
              <a:solidFill>
                <a:srgbClr val="0C58D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681CC50-BA18-490D-AF11-FAB66CC8B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430" y="2202802"/>
            <a:ext cx="4086651" cy="2721084"/>
          </a:xfrm>
          <a:prstGeom prst="rect">
            <a:avLst/>
          </a:prstGeom>
        </p:spPr>
      </p:pic>
      <p:sp>
        <p:nvSpPr>
          <p:cNvPr id="99" name="Google Shape;99;p16"/>
          <p:cNvSpPr txBox="1"/>
          <p:nvPr/>
        </p:nvSpPr>
        <p:spPr>
          <a:xfrm rot="-5400000">
            <a:off x="-2248800" y="2248700"/>
            <a:ext cx="5181600" cy="684000"/>
          </a:xfrm>
          <a:prstGeom prst="rect">
            <a:avLst/>
          </a:prstGeom>
          <a:solidFill>
            <a:srgbClr val="91C71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H</a:t>
            </a:r>
            <a:r>
              <a:rPr lang="en" sz="30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istory</a:t>
            </a:r>
            <a:endParaRPr sz="30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793975" y="161200"/>
            <a:ext cx="8349900" cy="22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2011: First Open Streets Minneapolis</a:t>
            </a:r>
            <a:endParaRPr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2-mile route on 4-lane, mixed-use corridor with residential and business nodes</a:t>
            </a: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Developed, organized, and run day-of by volunteers</a:t>
            </a: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Funded by one presenting sponsor and local businesses and orgs; no formal City support</a:t>
            </a: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Attendance: 5000</a:t>
            </a: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An experiment deemed a success</a:t>
            </a: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2" name="Google Shape;102;p16"/>
          <p:cNvSpPr txBox="1"/>
          <p:nvPr/>
        </p:nvSpPr>
        <p:spPr>
          <a:xfrm>
            <a:off x="6744323" y="4584382"/>
            <a:ext cx="270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Jennifer Simonson Photography</a:t>
            </a:r>
            <a:endParaRPr sz="12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" name="Picture 2" descr="A picture containing sky, road, outdoor, street&#10;&#10;Description automatically generated">
            <a:extLst>
              <a:ext uri="{FF2B5EF4-FFF2-40B4-BE49-F238E27FC236}">
                <a16:creationId xmlns:a16="http://schemas.microsoft.com/office/drawing/2014/main" id="{43CDC006-A1FC-416A-B794-CFD6F3466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79" y="2201513"/>
            <a:ext cx="3826491" cy="272366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/>
          <p:nvPr/>
        </p:nvSpPr>
        <p:spPr>
          <a:xfrm rot="-5400000">
            <a:off x="-2248800" y="2248700"/>
            <a:ext cx="5181600" cy="684000"/>
          </a:xfrm>
          <a:prstGeom prst="rect">
            <a:avLst/>
          </a:prstGeom>
          <a:solidFill>
            <a:srgbClr val="91C71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H</a:t>
            </a:r>
            <a:r>
              <a:rPr lang="en" sz="30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istory</a:t>
            </a:r>
            <a:endParaRPr sz="30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844525" y="145600"/>
            <a:ext cx="8173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0" name="Google Shape;110;p17"/>
          <p:cNvSpPr txBox="1"/>
          <p:nvPr/>
        </p:nvSpPr>
        <p:spPr>
          <a:xfrm>
            <a:off x="881100" y="145600"/>
            <a:ext cx="4224000" cy="50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2012-2014: Building on success</a:t>
            </a:r>
            <a:endParaRPr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500" b="1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With the concept proven, we added new events each year in new parts of the city</a:t>
            </a: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Each new route was an experiment</a:t>
            </a: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Worked deeply with communities along each corridor to shape each event</a:t>
            </a: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Success for us looked different on different routes</a:t>
            </a: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Persistent challenges</a:t>
            </a:r>
            <a:endParaRPr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500" b="1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Funding</a:t>
            </a: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Business hesitancy</a:t>
            </a: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Traffic and parking concerns</a:t>
            </a: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Safety concerns regarding car violence</a:t>
            </a:r>
            <a:endParaRPr sz="15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Helvetica Neue Light"/>
              <a:buChar char="●"/>
            </a:pPr>
            <a:r>
              <a:rPr lang="en" sz="15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General skepticism of of program</a:t>
            </a:r>
            <a:endParaRPr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6FC44D8-3E35-43EB-9188-E497AC5CB8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623" r="-234" b="15729"/>
          <a:stretch/>
        </p:blipFill>
        <p:spPr>
          <a:xfrm>
            <a:off x="5256094" y="174010"/>
            <a:ext cx="3655898" cy="232230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6CCF213-4E25-4A0C-AB5F-80B86188C0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29" b="14655"/>
          <a:stretch/>
        </p:blipFill>
        <p:spPr>
          <a:xfrm>
            <a:off x="5256094" y="2634871"/>
            <a:ext cx="3655895" cy="23307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8"/>
          <p:cNvPicPr preferRelativeResize="0"/>
          <p:nvPr/>
        </p:nvPicPr>
        <p:blipFill rotWithShape="1">
          <a:blip r:embed="rId3">
            <a:alphaModFix/>
          </a:blip>
          <a:srcRect t="2229"/>
          <a:stretch/>
        </p:blipFill>
        <p:spPr>
          <a:xfrm>
            <a:off x="684000" y="0"/>
            <a:ext cx="8460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/>
          <p:nvPr/>
        </p:nvSpPr>
        <p:spPr>
          <a:xfrm rot="-5400000">
            <a:off x="-2248800" y="2248700"/>
            <a:ext cx="5181600" cy="684000"/>
          </a:xfrm>
          <a:prstGeom prst="rect">
            <a:avLst/>
          </a:prstGeom>
          <a:solidFill>
            <a:srgbClr val="91C71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H</a:t>
            </a:r>
            <a:r>
              <a:rPr lang="en" sz="30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istory</a:t>
            </a:r>
            <a:endParaRPr sz="30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/>
          <p:nvPr/>
        </p:nvSpPr>
        <p:spPr>
          <a:xfrm rot="-5400000">
            <a:off x="-2248800" y="2248700"/>
            <a:ext cx="5181600" cy="684000"/>
          </a:xfrm>
          <a:prstGeom prst="rect">
            <a:avLst/>
          </a:prstGeom>
          <a:solidFill>
            <a:srgbClr val="91C71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H</a:t>
            </a:r>
            <a:r>
              <a:rPr lang="en" sz="30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istory</a:t>
            </a:r>
            <a:endParaRPr sz="30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5" name="Google Shape;125;p19"/>
          <p:cNvPicPr preferRelativeResize="0"/>
          <p:nvPr/>
        </p:nvPicPr>
        <p:blipFill rotWithShape="1">
          <a:blip r:embed="rId3">
            <a:alphaModFix/>
          </a:blip>
          <a:srcRect r="7646"/>
          <a:stretch/>
        </p:blipFill>
        <p:spPr>
          <a:xfrm>
            <a:off x="4666100" y="1125500"/>
            <a:ext cx="4371123" cy="2662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 txBox="1"/>
          <p:nvPr/>
        </p:nvSpPr>
        <p:spPr>
          <a:xfrm>
            <a:off x="2950925" y="266450"/>
            <a:ext cx="3378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Building attendance takes time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929000" y="3874525"/>
            <a:ext cx="33783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2011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5,000 attendees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19"/>
          <p:cNvSpPr txBox="1"/>
          <p:nvPr/>
        </p:nvSpPr>
        <p:spPr>
          <a:xfrm>
            <a:off x="5255375" y="3920150"/>
            <a:ext cx="33783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2017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45,000 attendees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2" descr="A picture containing sky, road, outdoor, street&#10;&#10;Description automatically generated">
            <a:extLst>
              <a:ext uri="{FF2B5EF4-FFF2-40B4-BE49-F238E27FC236}">
                <a16:creationId xmlns:a16="http://schemas.microsoft.com/office/drawing/2014/main" id="{64A51A18-FB86-40FA-A909-99645C170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91" y="1126751"/>
            <a:ext cx="3715602" cy="265969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/>
        </p:nvSpPr>
        <p:spPr>
          <a:xfrm rot="-5400000">
            <a:off x="-2248800" y="2248700"/>
            <a:ext cx="5181600" cy="684000"/>
          </a:xfrm>
          <a:prstGeom prst="rect">
            <a:avLst/>
          </a:prstGeom>
          <a:solidFill>
            <a:srgbClr val="FFB81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2900" b="1">
                <a:latin typeface="Montserrat"/>
                <a:ea typeface="Montserrat"/>
                <a:cs typeface="Montserrat"/>
                <a:sym typeface="Montserrat"/>
              </a:rPr>
              <a:t>Planning: route selection</a:t>
            </a:r>
            <a:endParaRPr sz="28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" name="Google Shape;134;p20"/>
          <p:cNvSpPr txBox="1"/>
          <p:nvPr/>
        </p:nvSpPr>
        <p:spPr>
          <a:xfrm>
            <a:off x="903500" y="176625"/>
            <a:ext cx="4736700" cy="47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Open Streets Minneapolis route characteristics</a:t>
            </a:r>
            <a:endParaRPr sz="16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6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●"/>
            </a:pPr>
            <a:r>
              <a:rPr lang="en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Occur on major urban corridors that primarily serve motorized traffic, which typically include streets that act as business and commercial corridors</a:t>
            </a:r>
            <a:endParaRPr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●"/>
            </a:pPr>
            <a:r>
              <a:rPr lang="en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Connect multiple neighborhoods, especially neighborhoods that may feel isolated from each other based on land use patterns and high-volume roadways</a:t>
            </a:r>
            <a:endParaRPr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●"/>
            </a:pPr>
            <a:r>
              <a:rPr lang="en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Encourage the discovery of businesses along the route and support local economic vitality</a:t>
            </a:r>
            <a:endParaRPr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●"/>
            </a:pPr>
            <a:r>
              <a:rPr lang="en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Have strong destinations such as parks, major businesses, areas of programming</a:t>
            </a:r>
            <a:endParaRPr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●"/>
            </a:pPr>
            <a:r>
              <a:rPr lang="en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Ideally over two miles in length</a:t>
            </a:r>
            <a:endParaRPr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●"/>
            </a:pPr>
            <a:r>
              <a:rPr lang="en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Are designed in different configurations, including: linear, in a loop, or in a configuration that combines a loop with a linear street extension</a:t>
            </a:r>
            <a:endParaRPr sz="16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35" name="Google Shape;135;p20"/>
          <p:cNvPicPr preferRelativeResize="0"/>
          <p:nvPr/>
        </p:nvPicPr>
        <p:blipFill rotWithShape="1">
          <a:blip r:embed="rId3">
            <a:alphaModFix/>
          </a:blip>
          <a:srcRect l="19488" t="2727" r="3665" b="2224"/>
          <a:stretch/>
        </p:blipFill>
        <p:spPr>
          <a:xfrm>
            <a:off x="5640325" y="176625"/>
            <a:ext cx="3417375" cy="4828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0"/>
          <p:cNvSpPr txBox="1"/>
          <p:nvPr/>
        </p:nvSpPr>
        <p:spPr>
          <a:xfrm>
            <a:off x="6811000" y="176625"/>
            <a:ext cx="2246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Source Sans Pro"/>
                <a:ea typeface="Source Sans Pro"/>
                <a:cs typeface="Source Sans Pro"/>
                <a:sym typeface="Source Sans Pro"/>
              </a:rPr>
              <a:t>2021 Open Streets Routes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7" name="Google Shape;137;p20"/>
          <p:cNvSpPr/>
          <p:nvPr/>
        </p:nvSpPr>
        <p:spPr>
          <a:xfrm>
            <a:off x="8377675" y="4831775"/>
            <a:ext cx="311700" cy="253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0"/>
          <p:cNvSpPr txBox="1"/>
          <p:nvPr/>
        </p:nvSpPr>
        <p:spPr>
          <a:xfrm rot="-5400000">
            <a:off x="-2248800" y="2248700"/>
            <a:ext cx="5181600" cy="684000"/>
          </a:xfrm>
          <a:prstGeom prst="rect">
            <a:avLst/>
          </a:prstGeom>
          <a:solidFill>
            <a:srgbClr val="FFB81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Program</a:t>
            </a:r>
            <a:r>
              <a:rPr lang="en" sz="3000" b="1">
                <a:latin typeface="Montserrat"/>
                <a:ea typeface="Montserrat"/>
                <a:cs typeface="Montserrat"/>
                <a:sym typeface="Montserrat"/>
              </a:rPr>
              <a:t> context</a:t>
            </a:r>
            <a:endParaRPr sz="30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20"/>
          <p:cNvSpPr txBox="1"/>
          <p:nvPr/>
        </p:nvSpPr>
        <p:spPr>
          <a:xfrm rot="-5400000">
            <a:off x="-2248800" y="2248700"/>
            <a:ext cx="5181600" cy="684000"/>
          </a:xfrm>
          <a:prstGeom prst="rect">
            <a:avLst/>
          </a:prstGeom>
          <a:solidFill>
            <a:srgbClr val="01D3C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2900">
                <a:latin typeface="Montserrat"/>
                <a:ea typeface="Montserrat"/>
                <a:cs typeface="Montserrat"/>
                <a:sym typeface="Montserrat"/>
              </a:rPr>
              <a:t>Route selection</a:t>
            </a:r>
            <a:endParaRPr sz="29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16</Slides>
  <Notes>16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Plum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144</cp:revision>
  <dcterms:modified xsi:type="dcterms:W3CDTF">2021-11-03T01:00:03Z</dcterms:modified>
</cp:coreProperties>
</file>