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 id="2147483671" r:id="rId3"/>
    <p:sldMasterId id="2147483686" r:id="rId4"/>
  </p:sldMasterIdLst>
  <p:notesMasterIdLst>
    <p:notesMasterId r:id="rId72"/>
  </p:notesMasterIdLst>
  <p:sldIdLst>
    <p:sldId id="256" r:id="rId5"/>
    <p:sldId id="304" r:id="rId6"/>
    <p:sldId id="257" r:id="rId7"/>
    <p:sldId id="258" r:id="rId8"/>
    <p:sldId id="306" r:id="rId9"/>
    <p:sldId id="308" r:id="rId10"/>
    <p:sldId id="295" r:id="rId11"/>
    <p:sldId id="292" r:id="rId12"/>
    <p:sldId id="265" r:id="rId13"/>
    <p:sldId id="302" r:id="rId14"/>
    <p:sldId id="296" r:id="rId15"/>
    <p:sldId id="299" r:id="rId16"/>
    <p:sldId id="298" r:id="rId17"/>
    <p:sldId id="300" r:id="rId18"/>
    <p:sldId id="301" r:id="rId19"/>
    <p:sldId id="305" r:id="rId20"/>
    <p:sldId id="293" r:id="rId21"/>
    <p:sldId id="267" r:id="rId22"/>
    <p:sldId id="276" r:id="rId23"/>
    <p:sldId id="303" r:id="rId24"/>
    <p:sldId id="31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11"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12" r:id="rId67"/>
    <p:sldId id="309" r:id="rId68"/>
    <p:sldId id="313" r:id="rId69"/>
    <p:sldId id="314" r:id="rId70"/>
    <p:sldId id="31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67" autoAdjust="0"/>
    <p:restoredTop sz="94693"/>
  </p:normalViewPr>
  <p:slideViewPr>
    <p:cSldViewPr snapToGrid="0" snapToObjects="1">
      <p:cViewPr varScale="1">
        <p:scale>
          <a:sx n="42" d="100"/>
          <a:sy n="42" d="100"/>
        </p:scale>
        <p:origin x="64"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mullings\AppData\Local\Packages\Microsoft.Office.Desktop_8wekyb3d8bbwe\AC\INetCache\Content.Outlook\MJBA2PYO\Florida%20Historical%20Transportation%20Data%20and%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mullings\AppData\Local\Packages\Microsoft.Office.Desktop_8wekyb3d8bbwe\AC\INetCache\Content.Outlook\MJBA2PYO\Florida%20Historical%20Transportation%20Data%20and%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mullings\AppData\Local\Packages\Microsoft.Office.Desktop_8wekyb3d8bbwe\AC\INetCache\Content.Outlook\MJBA2PYO\Florida%20Historical%20Transportation%20Data%20and%20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South</a:t>
            </a:r>
            <a:r>
              <a:rPr lang="en-US" baseline="0"/>
              <a:t> </a:t>
            </a:r>
            <a:r>
              <a:rPr lang="en-US"/>
              <a:t>Florida Car Ownership [source:</a:t>
            </a:r>
            <a:r>
              <a:rPr lang="en-US" baseline="0"/>
              <a:t> FLHSMV]</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lineChart>
        <c:grouping val="standard"/>
        <c:varyColors val="0"/>
        <c:ser>
          <c:idx val="0"/>
          <c:order val="0"/>
          <c:tx>
            <c:strRef>
              <c:f>Sheet1!$B$2</c:f>
              <c:strCache>
                <c:ptCount val="1"/>
                <c:pt idx="0">
                  <c:v>Miami-Dade</c:v>
                </c:pt>
              </c:strCache>
            </c:strRef>
          </c:tx>
          <c:spPr>
            <a:ln w="28575" cap="rnd">
              <a:solidFill>
                <a:schemeClr val="accent1"/>
              </a:solidFill>
              <a:round/>
            </a:ln>
            <a:effectLst/>
          </c:spPr>
          <c:marker>
            <c:symbol val="none"/>
          </c:marker>
          <c:cat>
            <c:numRef>
              <c:f>Sheet1!$A$3:$A$10</c:f>
              <c:numCache>
                <c:formatCode>General</c:formatCode>
                <c:ptCount val="8"/>
                <c:pt idx="0">
                  <c:v>2011</c:v>
                </c:pt>
                <c:pt idx="1">
                  <c:v>2012</c:v>
                </c:pt>
                <c:pt idx="2">
                  <c:v>2013</c:v>
                </c:pt>
                <c:pt idx="3">
                  <c:v>2014</c:v>
                </c:pt>
                <c:pt idx="4">
                  <c:v>2015</c:v>
                </c:pt>
                <c:pt idx="5">
                  <c:v>2016</c:v>
                </c:pt>
                <c:pt idx="6">
                  <c:v>2017</c:v>
                </c:pt>
                <c:pt idx="7">
                  <c:v>2018</c:v>
                </c:pt>
              </c:numCache>
            </c:numRef>
          </c:cat>
          <c:val>
            <c:numRef>
              <c:f>Sheet1!$B$3:$B$10</c:f>
              <c:numCache>
                <c:formatCode>#,##0</c:formatCode>
                <c:ptCount val="8"/>
                <c:pt idx="0">
                  <c:v>1508906</c:v>
                </c:pt>
                <c:pt idx="1">
                  <c:v>1520395</c:v>
                </c:pt>
                <c:pt idx="2">
                  <c:v>1541436</c:v>
                </c:pt>
                <c:pt idx="3">
                  <c:v>1584912</c:v>
                </c:pt>
                <c:pt idx="4">
                  <c:v>1638652</c:v>
                </c:pt>
                <c:pt idx="5">
                  <c:v>1702180</c:v>
                </c:pt>
                <c:pt idx="6">
                  <c:v>1734936</c:v>
                </c:pt>
                <c:pt idx="7">
                  <c:v>1744196</c:v>
                </c:pt>
              </c:numCache>
            </c:numRef>
          </c:val>
          <c:smooth val="0"/>
          <c:extLst>
            <c:ext xmlns:c16="http://schemas.microsoft.com/office/drawing/2014/chart" uri="{C3380CC4-5D6E-409C-BE32-E72D297353CC}">
              <c16:uniqueId val="{00000000-1220-44EC-ACED-51FB81291C0E}"/>
            </c:ext>
          </c:extLst>
        </c:ser>
        <c:ser>
          <c:idx val="1"/>
          <c:order val="1"/>
          <c:tx>
            <c:strRef>
              <c:f>Sheet1!$C$2</c:f>
              <c:strCache>
                <c:ptCount val="1"/>
                <c:pt idx="0">
                  <c:v>Broward</c:v>
                </c:pt>
              </c:strCache>
            </c:strRef>
          </c:tx>
          <c:spPr>
            <a:ln w="28575" cap="rnd">
              <a:solidFill>
                <a:schemeClr val="accent2"/>
              </a:solidFill>
              <a:round/>
            </a:ln>
            <a:effectLst/>
          </c:spPr>
          <c:marker>
            <c:symbol val="none"/>
          </c:marker>
          <c:cat>
            <c:numRef>
              <c:f>Sheet1!$A$3:$A$10</c:f>
              <c:numCache>
                <c:formatCode>General</c:formatCode>
                <c:ptCount val="8"/>
                <c:pt idx="0">
                  <c:v>2011</c:v>
                </c:pt>
                <c:pt idx="1">
                  <c:v>2012</c:v>
                </c:pt>
                <c:pt idx="2">
                  <c:v>2013</c:v>
                </c:pt>
                <c:pt idx="3">
                  <c:v>2014</c:v>
                </c:pt>
                <c:pt idx="4">
                  <c:v>2015</c:v>
                </c:pt>
                <c:pt idx="5">
                  <c:v>2016</c:v>
                </c:pt>
                <c:pt idx="6">
                  <c:v>2017</c:v>
                </c:pt>
                <c:pt idx="7">
                  <c:v>2018</c:v>
                </c:pt>
              </c:numCache>
            </c:numRef>
          </c:cat>
          <c:val>
            <c:numRef>
              <c:f>Sheet1!$C$3:$C$10</c:f>
              <c:numCache>
                <c:formatCode>#,##0</c:formatCode>
                <c:ptCount val="8"/>
                <c:pt idx="0">
                  <c:v>1187172</c:v>
                </c:pt>
                <c:pt idx="1">
                  <c:v>1192641</c:v>
                </c:pt>
                <c:pt idx="2">
                  <c:v>1213133</c:v>
                </c:pt>
                <c:pt idx="3">
                  <c:v>1238834</c:v>
                </c:pt>
                <c:pt idx="4">
                  <c:v>1270899</c:v>
                </c:pt>
                <c:pt idx="5">
                  <c:v>1476658</c:v>
                </c:pt>
                <c:pt idx="6">
                  <c:v>1497934</c:v>
                </c:pt>
                <c:pt idx="7">
                  <c:v>1550475</c:v>
                </c:pt>
              </c:numCache>
            </c:numRef>
          </c:val>
          <c:smooth val="0"/>
          <c:extLst>
            <c:ext xmlns:c16="http://schemas.microsoft.com/office/drawing/2014/chart" uri="{C3380CC4-5D6E-409C-BE32-E72D297353CC}">
              <c16:uniqueId val="{00000001-1220-44EC-ACED-51FB81291C0E}"/>
            </c:ext>
          </c:extLst>
        </c:ser>
        <c:ser>
          <c:idx val="2"/>
          <c:order val="2"/>
          <c:tx>
            <c:strRef>
              <c:f>Sheet1!$D$2</c:f>
              <c:strCache>
                <c:ptCount val="1"/>
                <c:pt idx="0">
                  <c:v>Palm Beach</c:v>
                </c:pt>
              </c:strCache>
            </c:strRef>
          </c:tx>
          <c:spPr>
            <a:ln w="28575" cap="rnd">
              <a:solidFill>
                <a:schemeClr val="accent3"/>
              </a:solidFill>
              <a:round/>
            </a:ln>
            <a:effectLst/>
          </c:spPr>
          <c:marker>
            <c:symbol val="none"/>
          </c:marker>
          <c:cat>
            <c:numRef>
              <c:f>Sheet1!$A$3:$A$10</c:f>
              <c:numCache>
                <c:formatCode>General</c:formatCode>
                <c:ptCount val="8"/>
                <c:pt idx="0">
                  <c:v>2011</c:v>
                </c:pt>
                <c:pt idx="1">
                  <c:v>2012</c:v>
                </c:pt>
                <c:pt idx="2">
                  <c:v>2013</c:v>
                </c:pt>
                <c:pt idx="3">
                  <c:v>2014</c:v>
                </c:pt>
                <c:pt idx="4">
                  <c:v>2015</c:v>
                </c:pt>
                <c:pt idx="5">
                  <c:v>2016</c:v>
                </c:pt>
                <c:pt idx="6">
                  <c:v>2017</c:v>
                </c:pt>
                <c:pt idx="7">
                  <c:v>2018</c:v>
                </c:pt>
              </c:numCache>
            </c:numRef>
          </c:cat>
          <c:val>
            <c:numRef>
              <c:f>Sheet1!$D$3:$D$10</c:f>
              <c:numCache>
                <c:formatCode>#,##0</c:formatCode>
                <c:ptCount val="8"/>
                <c:pt idx="0">
                  <c:v>916297</c:v>
                </c:pt>
                <c:pt idx="1">
                  <c:v>920179</c:v>
                </c:pt>
                <c:pt idx="2">
                  <c:v>934518</c:v>
                </c:pt>
                <c:pt idx="3">
                  <c:v>957031</c:v>
                </c:pt>
                <c:pt idx="4">
                  <c:v>982524</c:v>
                </c:pt>
                <c:pt idx="5">
                  <c:v>1012360</c:v>
                </c:pt>
                <c:pt idx="6">
                  <c:v>1032125</c:v>
                </c:pt>
                <c:pt idx="7">
                  <c:v>1045891</c:v>
                </c:pt>
              </c:numCache>
            </c:numRef>
          </c:val>
          <c:smooth val="0"/>
          <c:extLst>
            <c:ext xmlns:c16="http://schemas.microsoft.com/office/drawing/2014/chart" uri="{C3380CC4-5D6E-409C-BE32-E72D297353CC}">
              <c16:uniqueId val="{00000002-1220-44EC-ACED-51FB81291C0E}"/>
            </c:ext>
          </c:extLst>
        </c:ser>
        <c:dLbls>
          <c:showLegendKey val="0"/>
          <c:showVal val="0"/>
          <c:showCatName val="0"/>
          <c:showSerName val="0"/>
          <c:showPercent val="0"/>
          <c:showBubbleSize val="0"/>
        </c:dLbls>
        <c:smooth val="0"/>
        <c:axId val="432629776"/>
        <c:axId val="432629456"/>
      </c:lineChart>
      <c:catAx>
        <c:axId val="43262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432629456"/>
        <c:crosses val="autoZero"/>
        <c:auto val="1"/>
        <c:lblAlgn val="ctr"/>
        <c:lblOffset val="100"/>
        <c:noMultiLvlLbl val="0"/>
      </c:catAx>
      <c:valAx>
        <c:axId val="432629456"/>
        <c:scaling>
          <c:orientation val="minMax"/>
          <c:min val="9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432629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Daily Vehicle Miles Traveled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lineChart>
        <c:grouping val="standard"/>
        <c:varyColors val="0"/>
        <c:ser>
          <c:idx val="0"/>
          <c:order val="0"/>
          <c:tx>
            <c:strRef>
              <c:f>Sheet1!$B$14</c:f>
              <c:strCache>
                <c:ptCount val="1"/>
                <c:pt idx="0">
                  <c:v>Miami-Dade</c:v>
                </c:pt>
              </c:strCache>
            </c:strRef>
          </c:tx>
          <c:spPr>
            <a:ln w="28575" cap="rnd">
              <a:solidFill>
                <a:schemeClr val="accent6"/>
              </a:solidFill>
              <a:round/>
            </a:ln>
            <a:effectLst/>
          </c:spPr>
          <c:marker>
            <c:symbol val="none"/>
          </c:marker>
          <c:cat>
            <c:numRef>
              <c:f>Sheet1!$A$15:$A$22</c:f>
              <c:numCache>
                <c:formatCode>General</c:formatCode>
                <c:ptCount val="8"/>
                <c:pt idx="0">
                  <c:v>2010</c:v>
                </c:pt>
                <c:pt idx="1">
                  <c:v>2011</c:v>
                </c:pt>
                <c:pt idx="2">
                  <c:v>2012</c:v>
                </c:pt>
                <c:pt idx="3">
                  <c:v>2013</c:v>
                </c:pt>
                <c:pt idx="4">
                  <c:v>2014</c:v>
                </c:pt>
                <c:pt idx="5">
                  <c:v>2015</c:v>
                </c:pt>
                <c:pt idx="6">
                  <c:v>2016</c:v>
                </c:pt>
                <c:pt idx="7">
                  <c:v>2017</c:v>
                </c:pt>
              </c:numCache>
            </c:numRef>
          </c:cat>
          <c:val>
            <c:numRef>
              <c:f>Sheet1!$B$15:$B$22</c:f>
              <c:numCache>
                <c:formatCode>#,##0</c:formatCode>
                <c:ptCount val="8"/>
                <c:pt idx="0">
                  <c:v>53565270</c:v>
                </c:pt>
                <c:pt idx="1">
                  <c:v>53367752</c:v>
                </c:pt>
                <c:pt idx="2">
                  <c:v>51106494</c:v>
                </c:pt>
                <c:pt idx="3">
                  <c:v>51101224</c:v>
                </c:pt>
                <c:pt idx="4">
                  <c:v>53260410</c:v>
                </c:pt>
                <c:pt idx="5">
                  <c:v>53515691</c:v>
                </c:pt>
                <c:pt idx="6">
                  <c:v>54633133</c:v>
                </c:pt>
                <c:pt idx="7">
                  <c:v>55552098</c:v>
                </c:pt>
              </c:numCache>
            </c:numRef>
          </c:val>
          <c:smooth val="0"/>
          <c:extLst>
            <c:ext xmlns:c16="http://schemas.microsoft.com/office/drawing/2014/chart" uri="{C3380CC4-5D6E-409C-BE32-E72D297353CC}">
              <c16:uniqueId val="{00000000-87B8-4EE8-B6B9-20BE836D6A2D}"/>
            </c:ext>
          </c:extLst>
        </c:ser>
        <c:ser>
          <c:idx val="1"/>
          <c:order val="1"/>
          <c:tx>
            <c:strRef>
              <c:f>Sheet1!$C$14</c:f>
              <c:strCache>
                <c:ptCount val="1"/>
                <c:pt idx="0">
                  <c:v>Broward</c:v>
                </c:pt>
              </c:strCache>
            </c:strRef>
          </c:tx>
          <c:spPr>
            <a:ln w="28575" cap="rnd">
              <a:solidFill>
                <a:schemeClr val="accent5"/>
              </a:solidFill>
              <a:round/>
            </a:ln>
            <a:effectLst/>
          </c:spPr>
          <c:marker>
            <c:symbol val="none"/>
          </c:marker>
          <c:cat>
            <c:numRef>
              <c:f>Sheet1!$A$15:$A$22</c:f>
              <c:numCache>
                <c:formatCode>General</c:formatCode>
                <c:ptCount val="8"/>
                <c:pt idx="0">
                  <c:v>2010</c:v>
                </c:pt>
                <c:pt idx="1">
                  <c:v>2011</c:v>
                </c:pt>
                <c:pt idx="2">
                  <c:v>2012</c:v>
                </c:pt>
                <c:pt idx="3">
                  <c:v>2013</c:v>
                </c:pt>
                <c:pt idx="4">
                  <c:v>2014</c:v>
                </c:pt>
                <c:pt idx="5">
                  <c:v>2015</c:v>
                </c:pt>
                <c:pt idx="6">
                  <c:v>2016</c:v>
                </c:pt>
                <c:pt idx="7">
                  <c:v>2017</c:v>
                </c:pt>
              </c:numCache>
            </c:numRef>
          </c:cat>
          <c:val>
            <c:numRef>
              <c:f>Sheet1!$C$15:$C$22</c:f>
              <c:numCache>
                <c:formatCode>#,##0</c:formatCode>
                <c:ptCount val="8"/>
                <c:pt idx="0">
                  <c:v>43259153</c:v>
                </c:pt>
                <c:pt idx="1">
                  <c:v>43295870</c:v>
                </c:pt>
                <c:pt idx="2">
                  <c:v>43979109</c:v>
                </c:pt>
                <c:pt idx="3">
                  <c:v>43980625</c:v>
                </c:pt>
                <c:pt idx="4">
                  <c:v>44954127</c:v>
                </c:pt>
                <c:pt idx="5">
                  <c:v>45726693</c:v>
                </c:pt>
                <c:pt idx="6">
                  <c:v>47412947</c:v>
                </c:pt>
                <c:pt idx="7">
                  <c:v>47677894</c:v>
                </c:pt>
              </c:numCache>
            </c:numRef>
          </c:val>
          <c:smooth val="0"/>
          <c:extLst>
            <c:ext xmlns:c16="http://schemas.microsoft.com/office/drawing/2014/chart" uri="{C3380CC4-5D6E-409C-BE32-E72D297353CC}">
              <c16:uniqueId val="{00000001-87B8-4EE8-B6B9-20BE836D6A2D}"/>
            </c:ext>
          </c:extLst>
        </c:ser>
        <c:ser>
          <c:idx val="2"/>
          <c:order val="2"/>
          <c:tx>
            <c:strRef>
              <c:f>Sheet1!$D$14</c:f>
              <c:strCache>
                <c:ptCount val="1"/>
                <c:pt idx="0">
                  <c:v>Palm Beach</c:v>
                </c:pt>
              </c:strCache>
            </c:strRef>
          </c:tx>
          <c:spPr>
            <a:ln w="28575" cap="rnd">
              <a:solidFill>
                <a:schemeClr val="accent4"/>
              </a:solidFill>
              <a:round/>
            </a:ln>
            <a:effectLst/>
          </c:spPr>
          <c:marker>
            <c:symbol val="none"/>
          </c:marker>
          <c:cat>
            <c:numRef>
              <c:f>Sheet1!$A$15:$A$22</c:f>
              <c:numCache>
                <c:formatCode>General</c:formatCode>
                <c:ptCount val="8"/>
                <c:pt idx="0">
                  <c:v>2010</c:v>
                </c:pt>
                <c:pt idx="1">
                  <c:v>2011</c:v>
                </c:pt>
                <c:pt idx="2">
                  <c:v>2012</c:v>
                </c:pt>
                <c:pt idx="3">
                  <c:v>2013</c:v>
                </c:pt>
                <c:pt idx="4">
                  <c:v>2014</c:v>
                </c:pt>
                <c:pt idx="5">
                  <c:v>2015</c:v>
                </c:pt>
                <c:pt idx="6">
                  <c:v>2016</c:v>
                </c:pt>
                <c:pt idx="7">
                  <c:v>2017</c:v>
                </c:pt>
              </c:numCache>
            </c:numRef>
          </c:cat>
          <c:val>
            <c:numRef>
              <c:f>Sheet1!$D$15:$D$22</c:f>
              <c:numCache>
                <c:formatCode>#,##0</c:formatCode>
                <c:ptCount val="8"/>
                <c:pt idx="0">
                  <c:v>33164685</c:v>
                </c:pt>
                <c:pt idx="1">
                  <c:v>32553266</c:v>
                </c:pt>
                <c:pt idx="2">
                  <c:v>33188129</c:v>
                </c:pt>
                <c:pt idx="3">
                  <c:v>33617131</c:v>
                </c:pt>
                <c:pt idx="4">
                  <c:v>35139090</c:v>
                </c:pt>
                <c:pt idx="5">
                  <c:v>36457016</c:v>
                </c:pt>
                <c:pt idx="6">
                  <c:v>37888845</c:v>
                </c:pt>
                <c:pt idx="7">
                  <c:v>38472960</c:v>
                </c:pt>
              </c:numCache>
            </c:numRef>
          </c:val>
          <c:smooth val="0"/>
          <c:extLst>
            <c:ext xmlns:c16="http://schemas.microsoft.com/office/drawing/2014/chart" uri="{C3380CC4-5D6E-409C-BE32-E72D297353CC}">
              <c16:uniqueId val="{00000002-87B8-4EE8-B6B9-20BE836D6A2D}"/>
            </c:ext>
          </c:extLst>
        </c:ser>
        <c:dLbls>
          <c:showLegendKey val="0"/>
          <c:showVal val="0"/>
          <c:showCatName val="0"/>
          <c:showSerName val="0"/>
          <c:showPercent val="0"/>
          <c:showBubbleSize val="0"/>
        </c:dLbls>
        <c:smooth val="0"/>
        <c:axId val="433995408"/>
        <c:axId val="433994448"/>
      </c:lineChart>
      <c:catAx>
        <c:axId val="43399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433994448"/>
        <c:crosses val="autoZero"/>
        <c:auto val="1"/>
        <c:lblAlgn val="ctr"/>
        <c:lblOffset val="100"/>
        <c:noMultiLvlLbl val="0"/>
      </c:catAx>
      <c:valAx>
        <c:axId val="433994448"/>
        <c:scaling>
          <c:orientation val="minMax"/>
          <c:min val="3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433995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FL Transit and Biking</a:t>
            </a:r>
            <a:r>
              <a:rPr lang="en-US" baseline="0" dirty="0"/>
              <a:t> Trends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lineChart>
        <c:grouping val="standard"/>
        <c:varyColors val="0"/>
        <c:ser>
          <c:idx val="0"/>
          <c:order val="0"/>
          <c:tx>
            <c:strRef>
              <c:f>Sheet1!$B$25</c:f>
              <c:strCache>
                <c:ptCount val="1"/>
                <c:pt idx="0">
                  <c:v>Biking</c:v>
                </c:pt>
              </c:strCache>
            </c:strRef>
          </c:tx>
          <c:spPr>
            <a:ln w="28575" cap="rnd">
              <a:solidFill>
                <a:schemeClr val="accent1"/>
              </a:solidFill>
              <a:round/>
            </a:ln>
            <a:effectLst/>
          </c:spPr>
          <c:marker>
            <c:symbol val="none"/>
          </c:marker>
          <c:cat>
            <c:numRef>
              <c:f>Sheet1!$A$26:$A$32</c:f>
              <c:numCache>
                <c:formatCode>General</c:formatCode>
                <c:ptCount val="6"/>
                <c:pt idx="0">
                  <c:v>2009</c:v>
                </c:pt>
                <c:pt idx="1">
                  <c:v>2010</c:v>
                </c:pt>
                <c:pt idx="2">
                  <c:v>2011</c:v>
                </c:pt>
                <c:pt idx="3">
                  <c:v>2012</c:v>
                </c:pt>
                <c:pt idx="4">
                  <c:v>2013</c:v>
                </c:pt>
                <c:pt idx="5">
                  <c:v>2014</c:v>
                </c:pt>
              </c:numCache>
              <c:extLst/>
            </c:numRef>
          </c:cat>
          <c:val>
            <c:numRef>
              <c:f>Sheet1!$B$26:$B$32</c:f>
              <c:numCache>
                <c:formatCode>0.00%</c:formatCode>
                <c:ptCount val="6"/>
                <c:pt idx="0">
                  <c:v>7.0000000000000001E-3</c:v>
                </c:pt>
                <c:pt idx="1">
                  <c:v>6.0000000000000001E-3</c:v>
                </c:pt>
                <c:pt idx="2">
                  <c:v>6.0000000000000001E-3</c:v>
                </c:pt>
                <c:pt idx="3">
                  <c:v>7.0000000000000001E-3</c:v>
                </c:pt>
                <c:pt idx="4">
                  <c:v>7.0000000000000001E-3</c:v>
                </c:pt>
                <c:pt idx="5">
                  <c:v>7.0000000000000001E-3</c:v>
                </c:pt>
              </c:numCache>
              <c:extLst/>
            </c:numRef>
          </c:val>
          <c:smooth val="0"/>
          <c:extLst>
            <c:ext xmlns:c16="http://schemas.microsoft.com/office/drawing/2014/chart" uri="{C3380CC4-5D6E-409C-BE32-E72D297353CC}">
              <c16:uniqueId val="{00000000-80C1-4D25-B7D8-EAE93453E445}"/>
            </c:ext>
          </c:extLst>
        </c:ser>
        <c:ser>
          <c:idx val="1"/>
          <c:order val="1"/>
          <c:tx>
            <c:strRef>
              <c:f>Sheet1!$C$25</c:f>
              <c:strCache>
                <c:ptCount val="1"/>
                <c:pt idx="0">
                  <c:v>Public Transportation</c:v>
                </c:pt>
              </c:strCache>
            </c:strRef>
          </c:tx>
          <c:spPr>
            <a:ln w="28575" cap="rnd">
              <a:solidFill>
                <a:schemeClr val="accent2"/>
              </a:solidFill>
              <a:round/>
            </a:ln>
            <a:effectLst/>
          </c:spPr>
          <c:marker>
            <c:symbol val="none"/>
          </c:marker>
          <c:cat>
            <c:numRef>
              <c:f>Sheet1!$A$26:$A$32</c:f>
              <c:numCache>
                <c:formatCode>General</c:formatCode>
                <c:ptCount val="6"/>
                <c:pt idx="0">
                  <c:v>2009</c:v>
                </c:pt>
                <c:pt idx="1">
                  <c:v>2010</c:v>
                </c:pt>
                <c:pt idx="2">
                  <c:v>2011</c:v>
                </c:pt>
                <c:pt idx="3">
                  <c:v>2012</c:v>
                </c:pt>
                <c:pt idx="4">
                  <c:v>2013</c:v>
                </c:pt>
                <c:pt idx="5">
                  <c:v>2014</c:v>
                </c:pt>
              </c:numCache>
              <c:extLst/>
            </c:numRef>
          </c:cat>
          <c:val>
            <c:numRef>
              <c:f>Sheet1!$C$26:$C$32</c:f>
              <c:numCache>
                <c:formatCode>0.00%</c:formatCode>
                <c:ptCount val="6"/>
                <c:pt idx="0">
                  <c:v>1.9E-2</c:v>
                </c:pt>
                <c:pt idx="1">
                  <c:v>2.1000000000000001E-2</c:v>
                </c:pt>
                <c:pt idx="2">
                  <c:v>2.1000000000000001E-2</c:v>
                </c:pt>
                <c:pt idx="3">
                  <c:v>2.1999999999999999E-2</c:v>
                </c:pt>
                <c:pt idx="4">
                  <c:v>2.1000000000000001E-2</c:v>
                </c:pt>
                <c:pt idx="5">
                  <c:v>2.1000000000000001E-2</c:v>
                </c:pt>
              </c:numCache>
              <c:extLst/>
            </c:numRef>
          </c:val>
          <c:smooth val="0"/>
          <c:extLst>
            <c:ext xmlns:c16="http://schemas.microsoft.com/office/drawing/2014/chart" uri="{C3380CC4-5D6E-409C-BE32-E72D297353CC}">
              <c16:uniqueId val="{00000001-80C1-4D25-B7D8-EAE93453E445}"/>
            </c:ext>
          </c:extLst>
        </c:ser>
        <c:dLbls>
          <c:showLegendKey val="0"/>
          <c:showVal val="0"/>
          <c:showCatName val="0"/>
          <c:showSerName val="0"/>
          <c:showPercent val="0"/>
          <c:showBubbleSize val="0"/>
        </c:dLbls>
        <c:smooth val="0"/>
        <c:axId val="432641936"/>
        <c:axId val="432639056"/>
      </c:lineChart>
      <c:catAx>
        <c:axId val="43264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432639056"/>
        <c:crosses val="autoZero"/>
        <c:auto val="1"/>
        <c:lblAlgn val="ctr"/>
        <c:lblOffset val="100"/>
        <c:noMultiLvlLbl val="0"/>
      </c:catAx>
      <c:valAx>
        <c:axId val="432639056"/>
        <c:scaling>
          <c:orientation val="minMax"/>
          <c:min val="5.000000000000001E-3"/>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43264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0FD1B1-9893-394F-A887-78B53911AC3B}" type="datetimeFigureOut">
              <a:rPr lang="en-US" smtClean="0"/>
              <a:t>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E662E-E35D-2242-9031-05BE3C6981CC}" type="slidenum">
              <a:rPr lang="en-US" smtClean="0"/>
              <a:t>‹#›</a:t>
            </a:fld>
            <a:endParaRPr lang="en-US"/>
          </a:p>
        </p:txBody>
      </p:sp>
    </p:spTree>
    <p:extLst>
      <p:ext uri="{BB962C8B-B14F-4D97-AF65-F5344CB8AC3E}">
        <p14:creationId xmlns:p14="http://schemas.microsoft.com/office/powerpoint/2010/main" val="2344770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estimate of distance from child's home to school 1 to 2 miles (25%), Less than ¼ mile (22%), 1/4 mile to 1 mile (35%). Survey link \\bmpocolofs1\MPOFiles\GroupShared\- UPWP Sect 3\3.9 Mobility Options\</a:t>
            </a:r>
            <a:r>
              <a:rPr lang="en-US" dirty="0" err="1"/>
              <a:t>BikePed</a:t>
            </a:r>
            <a:r>
              <a:rPr lang="en-US" dirty="0"/>
              <a:t>\Safe Routes to School\2018 Application Review\Miramar.   Better amenities and environment ,  bike rack , lockers</a:t>
            </a:r>
          </a:p>
        </p:txBody>
      </p:sp>
      <p:sp>
        <p:nvSpPr>
          <p:cNvPr id="4" name="Slide Number Placeholder 3"/>
          <p:cNvSpPr>
            <a:spLocks noGrp="1"/>
          </p:cNvSpPr>
          <p:nvPr>
            <p:ph type="sldNum" sz="quarter" idx="10"/>
          </p:nvPr>
        </p:nvSpPr>
        <p:spPr/>
        <p:txBody>
          <a:bodyPr/>
          <a:lstStyle/>
          <a:p>
            <a:fld id="{83D2C66A-C020-4AC7-8BB8-51D573298206}" type="slidenum">
              <a:rPr lang="en-US" smtClean="0"/>
              <a:t>8</a:t>
            </a:fld>
            <a:endParaRPr lang="en-US"/>
          </a:p>
        </p:txBody>
      </p:sp>
    </p:spTree>
    <p:extLst>
      <p:ext uri="{BB962C8B-B14F-4D97-AF65-F5344CB8AC3E}">
        <p14:creationId xmlns:p14="http://schemas.microsoft.com/office/powerpoint/2010/main" val="133341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off your kids or join us at the meeting locations. School staff will be waiting for you to take your kid to school. We will walk to Wellman Field and to thank for choosing walking to school, there will be giveaways for the kids. </a:t>
            </a:r>
          </a:p>
          <a:p>
            <a:r>
              <a:rPr lang="en-US" dirty="0"/>
              <a:t>Two meeting locations : Multi service center and the field at SW 36</a:t>
            </a:r>
            <a:r>
              <a:rPr lang="en-US" baseline="30000" dirty="0"/>
              <a:t>th</a:t>
            </a:r>
            <a:r>
              <a:rPr lang="en-US" dirty="0"/>
              <a:t> Street with SW 68 Avenue. </a:t>
            </a:r>
          </a:p>
        </p:txBody>
      </p:sp>
      <p:sp>
        <p:nvSpPr>
          <p:cNvPr id="4" name="Slide Number Placeholder 3"/>
          <p:cNvSpPr>
            <a:spLocks noGrp="1"/>
          </p:cNvSpPr>
          <p:nvPr>
            <p:ph type="sldNum" sz="quarter" idx="5"/>
          </p:nvPr>
        </p:nvSpPr>
        <p:spPr/>
        <p:txBody>
          <a:bodyPr/>
          <a:lstStyle/>
          <a:p>
            <a:fld id="{C10E662E-E35D-2242-9031-05BE3C6981CC}" type="slidenum">
              <a:rPr lang="en-US" smtClean="0"/>
              <a:t>9</a:t>
            </a:fld>
            <a:endParaRPr lang="en-US"/>
          </a:p>
        </p:txBody>
      </p:sp>
    </p:spTree>
    <p:extLst>
      <p:ext uri="{BB962C8B-B14F-4D97-AF65-F5344CB8AC3E}">
        <p14:creationId xmlns:p14="http://schemas.microsoft.com/office/powerpoint/2010/main" val="307510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E662E-E35D-2242-9031-05BE3C6981CC}" type="slidenum">
              <a:rPr lang="en-US" smtClean="0"/>
              <a:t>18</a:t>
            </a:fld>
            <a:endParaRPr lang="en-US"/>
          </a:p>
        </p:txBody>
      </p:sp>
    </p:spTree>
    <p:extLst>
      <p:ext uri="{BB962C8B-B14F-4D97-AF65-F5344CB8AC3E}">
        <p14:creationId xmlns:p14="http://schemas.microsoft.com/office/powerpoint/2010/main" val="159722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EBEDB-F781-4D0A-A8B1-A376BC6E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66124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D23ED-DD1A-4197-91CB-CA29AB2B0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97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EBEDB-F781-4D0A-A8B1-A376BC6E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92705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EBEDB-F781-4D0A-A8B1-A376BC6E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72325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use todays standards, take advantage of climate and </a:t>
            </a:r>
          </a:p>
        </p:txBody>
      </p:sp>
      <p:sp>
        <p:nvSpPr>
          <p:cNvPr id="4" name="Slide Number Placeholder 3"/>
          <p:cNvSpPr>
            <a:spLocks noGrp="1"/>
          </p:cNvSpPr>
          <p:nvPr>
            <p:ph type="sldNum" sz="quarter" idx="10"/>
          </p:nvPr>
        </p:nvSpPr>
        <p:spPr/>
        <p:txBody>
          <a:bodyPr/>
          <a:lstStyle/>
          <a:p>
            <a:fld id="{F0A9A47E-168E-4C96-A6C4-8F61E678F20E}" type="slidenum">
              <a:rPr lang="id-ID" smtClean="0"/>
              <a:t>41</a:t>
            </a:fld>
            <a:endParaRPr lang="id-ID"/>
          </a:p>
        </p:txBody>
      </p:sp>
    </p:spTree>
    <p:extLst>
      <p:ext uri="{BB962C8B-B14F-4D97-AF65-F5344CB8AC3E}">
        <p14:creationId xmlns:p14="http://schemas.microsoft.com/office/powerpoint/2010/main" val="211053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use todays standards, take advantage of climate and </a:t>
            </a:r>
          </a:p>
        </p:txBody>
      </p:sp>
      <p:sp>
        <p:nvSpPr>
          <p:cNvPr id="4" name="Slide Number Placeholder 3"/>
          <p:cNvSpPr>
            <a:spLocks noGrp="1"/>
          </p:cNvSpPr>
          <p:nvPr>
            <p:ph type="sldNum" sz="quarter" idx="10"/>
          </p:nvPr>
        </p:nvSpPr>
        <p:spPr/>
        <p:txBody>
          <a:bodyPr/>
          <a:lstStyle/>
          <a:p>
            <a:fld id="{F0A9A47E-168E-4C96-A6C4-8F61E678F20E}" type="slidenum">
              <a:rPr lang="id-ID" smtClean="0"/>
              <a:t>62</a:t>
            </a:fld>
            <a:endParaRPr lang="id-ID"/>
          </a:p>
        </p:txBody>
      </p:sp>
    </p:spTree>
    <p:extLst>
      <p:ext uri="{BB962C8B-B14F-4D97-AF65-F5344CB8AC3E}">
        <p14:creationId xmlns:p14="http://schemas.microsoft.com/office/powerpoint/2010/main" val="3078315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4.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D7F1-1B13-5F44-9046-114CB5DD9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1A234B-3078-2245-AD54-E9CF3AAAD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C6EAE-947D-F34D-B274-F2B340F24BC2}"/>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5" name="Footer Placeholder 4">
            <a:extLst>
              <a:ext uri="{FF2B5EF4-FFF2-40B4-BE49-F238E27FC236}">
                <a16:creationId xmlns:a16="http://schemas.microsoft.com/office/drawing/2014/main" id="{C62716A1-32DC-B544-B171-1BB4A93C5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20104-1AA1-CE43-B4CD-276F49B7D2D0}"/>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44722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8E94-C52F-FC41-AEB5-CCC8ECC447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851681-653A-A146-86E2-92DF7BB5C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F1DE0-160B-4248-BDC7-102E22564411}"/>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5" name="Footer Placeholder 4">
            <a:extLst>
              <a:ext uri="{FF2B5EF4-FFF2-40B4-BE49-F238E27FC236}">
                <a16:creationId xmlns:a16="http://schemas.microsoft.com/office/drawing/2014/main" id="{211B3CD7-00D2-5846-9D53-C31402060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755E5-9F50-204B-86C0-23EF97E32013}"/>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234002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AC9F66-2B39-6142-9809-2AC773110B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0A97A-B4FE-4C41-A8B8-0996C56BA9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608F1-71DD-7E4F-AC33-BF036D003D5A}"/>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5" name="Footer Placeholder 4">
            <a:extLst>
              <a:ext uri="{FF2B5EF4-FFF2-40B4-BE49-F238E27FC236}">
                <a16:creationId xmlns:a16="http://schemas.microsoft.com/office/drawing/2014/main" id="{3B32AFA5-D652-E640-9E56-AB344C639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D9E7A-4FC2-3945-8C18-D6E52886F771}"/>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368837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20589" y="2293323"/>
            <a:ext cx="8950821" cy="1181100"/>
          </a:xfrm>
          <a:prstGeom prst="rect">
            <a:avLst/>
          </a:prstGeom>
        </p:spPr>
        <p:txBody>
          <a:bodyPr wrap="square" lIns="0" tIns="0" rIns="0" bIns="0">
            <a:spAutoFit/>
          </a:bodyPr>
          <a:lstStyle>
            <a:lvl1pPr>
              <a:defRPr sz="4000" b="1" i="0">
                <a:solidFill>
                  <a:srgbClr val="39499B"/>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2850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7315200" y="0"/>
            <a:ext cx="4876800" cy="6858000"/>
          </a:xfrm>
        </p:spPr>
        <p:txBody>
          <a:bodyPr/>
          <a:lstStyle/>
          <a:p>
            <a:endParaRPr lang="id-ID"/>
          </a:p>
        </p:txBody>
      </p:sp>
    </p:spTree>
    <p:extLst>
      <p:ext uri="{BB962C8B-B14F-4D97-AF65-F5344CB8AC3E}">
        <p14:creationId xmlns:p14="http://schemas.microsoft.com/office/powerpoint/2010/main" val="963210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1755912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6962503" cy="6858000"/>
          </a:xfrm>
        </p:spPr>
        <p:txBody>
          <a:bodyPr/>
          <a:lstStyle/>
          <a:p>
            <a:endParaRPr lang="id-ID"/>
          </a:p>
        </p:txBody>
      </p:sp>
    </p:spTree>
    <p:extLst>
      <p:ext uri="{BB962C8B-B14F-4D97-AF65-F5344CB8AC3E}">
        <p14:creationId xmlns:p14="http://schemas.microsoft.com/office/powerpoint/2010/main" val="2390249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588000" y="0"/>
            <a:ext cx="6604000" cy="6858000"/>
          </a:xfrm>
          <a:prstGeom prst="parallelogram">
            <a:avLst>
              <a:gd name="adj" fmla="val 34702"/>
            </a:avLst>
          </a:prstGeom>
        </p:spPr>
        <p:txBody>
          <a:bodyPr/>
          <a:lstStyle/>
          <a:p>
            <a:endParaRPr lang="id-ID"/>
          </a:p>
        </p:txBody>
      </p:sp>
    </p:spTree>
    <p:extLst>
      <p:ext uri="{BB962C8B-B14F-4D97-AF65-F5344CB8AC3E}">
        <p14:creationId xmlns:p14="http://schemas.microsoft.com/office/powerpoint/2010/main" val="1376956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200"/>
            <a:ext cx="12192000" cy="64008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8600" y="1030288"/>
            <a:ext cx="3697232" cy="1011938"/>
          </a:xfrm>
          <a:prstGeom prst="rect">
            <a:avLst/>
          </a:prstGeom>
        </p:spPr>
      </p:pic>
      <p:sp>
        <p:nvSpPr>
          <p:cNvPr id="2" name="Title 1"/>
          <p:cNvSpPr>
            <a:spLocks noGrp="1"/>
          </p:cNvSpPr>
          <p:nvPr>
            <p:ph type="ctrTitle" hasCustomPrompt="1"/>
          </p:nvPr>
        </p:nvSpPr>
        <p:spPr>
          <a:xfrm>
            <a:off x="1524000" y="2371725"/>
            <a:ext cx="9144000" cy="1138238"/>
          </a:xfrm>
        </p:spPr>
        <p:txBody>
          <a:bodyPr anchor="b">
            <a:normAutofit/>
          </a:bodyPr>
          <a:lstStyle>
            <a:lvl1pPr algn="ctr">
              <a:defRPr sz="4400">
                <a:solidFill>
                  <a:srgbClr val="3949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39499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73851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20750"/>
          </a:xfrm>
        </p:spPr>
        <p:txBody>
          <a:bodyPr>
            <a:normAutofit/>
          </a:bodyPr>
          <a:lstStyle>
            <a:lvl1pPr>
              <a:defRPr sz="3500" b="1">
                <a:solidFill>
                  <a:srgbClr val="009DD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457325"/>
            <a:ext cx="10515600" cy="3686175"/>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57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01700"/>
          </a:xfrm>
        </p:spPr>
        <p:txBody>
          <a:bodyPr>
            <a:normAutofit/>
          </a:bodyPr>
          <a:lstStyle>
            <a:lvl1pPr>
              <a:defRPr sz="3500" b="1">
                <a:solidFill>
                  <a:srgbClr val="009DD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425575"/>
            <a:ext cx="5181600" cy="3870325"/>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25575"/>
            <a:ext cx="5181600" cy="3870325"/>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56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0D86-D3C5-ED40-83D2-1DF2E309A8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E206C-05A9-1348-BCC4-A7711A180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AEC5E-D6C2-CE4C-B2FB-2FCCB18AA987}"/>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5" name="Footer Placeholder 4">
            <a:extLst>
              <a:ext uri="{FF2B5EF4-FFF2-40B4-BE49-F238E27FC236}">
                <a16:creationId xmlns:a16="http://schemas.microsoft.com/office/drawing/2014/main" id="{74E0651D-46B8-0E4F-810C-72E8A2979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46974-C53B-014F-8810-09C659D65D7B}"/>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3669041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200"/>
            <a:ext cx="12192000" cy="6400800"/>
          </a:xfrm>
          <a:prstGeom prst="rect">
            <a:avLst/>
          </a:prstGeom>
        </p:spPr>
      </p:pic>
      <p:sp>
        <p:nvSpPr>
          <p:cNvPr id="2" name="Title 1"/>
          <p:cNvSpPr>
            <a:spLocks noGrp="1"/>
          </p:cNvSpPr>
          <p:nvPr>
            <p:ph type="title" hasCustomPrompt="1"/>
          </p:nvPr>
        </p:nvSpPr>
        <p:spPr>
          <a:xfrm>
            <a:off x="839788" y="365127"/>
            <a:ext cx="10515600" cy="879474"/>
          </a:xfrm>
        </p:spPr>
        <p:txBody>
          <a:bodyPr>
            <a:normAutofit/>
          </a:bodyPr>
          <a:lstStyle>
            <a:lvl1pPr>
              <a:defRPr sz="3500" b="1">
                <a:solidFill>
                  <a:srgbClr val="009DD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838199" y="1480610"/>
            <a:ext cx="10517188" cy="4361393"/>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0857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11/3/2019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61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7200"/>
            <a:ext cx="12192000" cy="6400800"/>
          </a:xfrm>
          <a:prstGeom prst="rect">
            <a:avLst/>
          </a:prstGeom>
        </p:spPr>
      </p:pic>
      <p:sp>
        <p:nvSpPr>
          <p:cNvPr id="2" name="Title 1"/>
          <p:cNvSpPr>
            <a:spLocks noGrp="1"/>
          </p:cNvSpPr>
          <p:nvPr>
            <p:ph type="ctrTitle" hasCustomPrompt="1"/>
          </p:nvPr>
        </p:nvSpPr>
        <p:spPr>
          <a:xfrm>
            <a:off x="1524000" y="2371725"/>
            <a:ext cx="9144000" cy="1138238"/>
          </a:xfrm>
        </p:spPr>
        <p:txBody>
          <a:bodyPr anchor="b">
            <a:normAutofit/>
          </a:bodyPr>
          <a:lstStyle>
            <a:lvl1pPr algn="ctr">
              <a:defRPr sz="4400">
                <a:solidFill>
                  <a:srgbClr val="3949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39499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2938" y="451144"/>
            <a:ext cx="4726123" cy="1874543"/>
          </a:xfrm>
          <a:prstGeom prst="rect">
            <a:avLst/>
          </a:prstGeom>
        </p:spPr>
      </p:pic>
    </p:spTree>
    <p:extLst>
      <p:ext uri="{BB962C8B-B14F-4D97-AF65-F5344CB8AC3E}">
        <p14:creationId xmlns:p14="http://schemas.microsoft.com/office/powerpoint/2010/main" val="79262958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TextBox 5"/>
          <p:cNvSpPr txBox="1"/>
          <p:nvPr userDrawn="1"/>
        </p:nvSpPr>
        <p:spPr>
          <a:xfrm>
            <a:off x="10010273" y="6420815"/>
            <a:ext cx="2181727" cy="307777"/>
          </a:xfrm>
          <a:prstGeom prst="rect">
            <a:avLst/>
          </a:prstGeom>
          <a:noFill/>
        </p:spPr>
        <p:txBody>
          <a:bodyPr wrap="square" rtlCol="0">
            <a:spAutoFit/>
          </a:bodyPr>
          <a:lstStyle/>
          <a:p>
            <a:r>
              <a:rPr lang="en-US" sz="1400" dirty="0">
                <a:solidFill>
                  <a:srgbClr val="39499B"/>
                </a:solidFill>
                <a:latin typeface="Gotham Medium" pitchFamily="50" charset="0"/>
              </a:rPr>
              <a:t>BrowardMPO.org</a:t>
            </a:r>
          </a:p>
        </p:txBody>
      </p:sp>
      <p:sp>
        <p:nvSpPr>
          <p:cNvPr id="13" name="Content Placeholder 2"/>
          <p:cNvSpPr>
            <a:spLocks noGrp="1"/>
          </p:cNvSpPr>
          <p:nvPr>
            <p:ph sz="half" idx="1"/>
          </p:nvPr>
        </p:nvSpPr>
        <p:spPr>
          <a:xfrm>
            <a:off x="593725" y="1602036"/>
            <a:ext cx="3432849" cy="4168249"/>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11" hasCustomPrompt="1"/>
          </p:nvPr>
        </p:nvSpPr>
        <p:spPr>
          <a:xfrm>
            <a:off x="594399" y="176213"/>
            <a:ext cx="3432175" cy="1289050"/>
          </a:xfrm>
        </p:spPr>
        <p:txBody>
          <a:bodyPr anchor="ctr">
            <a:noAutofit/>
          </a:bodyPr>
          <a:lstStyle>
            <a:lvl1pPr marL="0" indent="0">
              <a:buNone/>
              <a:defRPr sz="3500" b="1" cap="all" baseline="0">
                <a:solidFill>
                  <a:srgbClr val="009DDC"/>
                </a:solidFill>
                <a:latin typeface="Arial" panose="020B0604020202020204" pitchFamily="34" charset="0"/>
                <a:cs typeface="Arial" panose="020B0604020202020204" pitchFamily="34" charset="0"/>
              </a:defRPr>
            </a:lvl1pPr>
            <a:lvl2pPr>
              <a:defRPr sz="3500" b="1">
                <a:solidFill>
                  <a:srgbClr val="009DDC"/>
                </a:solidFill>
              </a:defRPr>
            </a:lvl2pPr>
            <a:lvl3pPr>
              <a:defRPr sz="3500" b="1">
                <a:solidFill>
                  <a:srgbClr val="009DDC"/>
                </a:solidFill>
              </a:defRPr>
            </a:lvl3pPr>
            <a:lvl4pPr>
              <a:defRPr sz="3500" b="1">
                <a:solidFill>
                  <a:srgbClr val="009DDC"/>
                </a:solidFill>
              </a:defRPr>
            </a:lvl4pPr>
            <a:lvl5pPr>
              <a:defRPr sz="3500" b="1">
                <a:solidFill>
                  <a:srgbClr val="009DDC"/>
                </a:solidFill>
              </a:defRPr>
            </a:lvl5pPr>
          </a:lstStyle>
          <a:p>
            <a:pPr lvl="0"/>
            <a:r>
              <a:rPr lang="en-US"/>
              <a:t>CLICK TO EDIT MASTER SLIDE</a:t>
            </a:r>
          </a:p>
        </p:txBody>
      </p:sp>
      <p:sp>
        <p:nvSpPr>
          <p:cNvPr id="10" name="Content Placeholder 2"/>
          <p:cNvSpPr>
            <a:spLocks noGrp="1"/>
          </p:cNvSpPr>
          <p:nvPr>
            <p:ph sz="half" idx="12" hasCustomPrompt="1"/>
          </p:nvPr>
        </p:nvSpPr>
        <p:spPr>
          <a:xfrm>
            <a:off x="4271964" y="176213"/>
            <a:ext cx="7329488" cy="5594073"/>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a:t>Insert Photo Here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0250" y="5853666"/>
            <a:ext cx="2049903" cy="813062"/>
          </a:xfrm>
          <a:prstGeom prst="rect">
            <a:avLst/>
          </a:prstGeom>
        </p:spPr>
      </p:pic>
    </p:spTree>
    <p:extLst>
      <p:ext uri="{BB962C8B-B14F-4D97-AF65-F5344CB8AC3E}">
        <p14:creationId xmlns:p14="http://schemas.microsoft.com/office/powerpoint/2010/main" val="365656922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93726" y="1114624"/>
            <a:ext cx="10996019" cy="4525685"/>
          </a:xfrm>
        </p:spPr>
        <p:txBody>
          <a:bodyPr>
            <a:normAutofit/>
          </a:bodyPr>
          <a:lstStyle>
            <a:lvl1pPr>
              <a:buClr>
                <a:srgbClr val="009DDC"/>
              </a:buClr>
              <a:defRPr sz="4000">
                <a:solidFill>
                  <a:srgbClr val="39499B"/>
                </a:solidFill>
                <a:latin typeface="Arial" panose="020B0604020202020204" pitchFamily="34" charset="0"/>
                <a:cs typeface="Arial" panose="020B0604020202020204" pitchFamily="34" charset="0"/>
              </a:defRPr>
            </a:lvl1pPr>
            <a:lvl2pPr>
              <a:buClr>
                <a:srgbClr val="009DDC"/>
              </a:buClr>
              <a:defRPr sz="3600">
                <a:solidFill>
                  <a:srgbClr val="39499B"/>
                </a:solidFill>
                <a:latin typeface="Arial" panose="020B0604020202020204" pitchFamily="34" charset="0"/>
                <a:cs typeface="Arial" panose="020B0604020202020204" pitchFamily="34" charset="0"/>
              </a:defRPr>
            </a:lvl2pPr>
            <a:lvl3pPr>
              <a:buClr>
                <a:srgbClr val="009DDC"/>
              </a:buClr>
              <a:defRPr sz="3200">
                <a:solidFill>
                  <a:srgbClr val="39499B"/>
                </a:solidFill>
                <a:latin typeface="Arial" panose="020B0604020202020204" pitchFamily="34" charset="0"/>
                <a:cs typeface="Arial" panose="020B0604020202020204" pitchFamily="34" charset="0"/>
              </a:defRPr>
            </a:lvl3pPr>
            <a:lvl4pPr>
              <a:buClr>
                <a:srgbClr val="009DDC"/>
              </a:buClr>
              <a:defRPr sz="2800">
                <a:solidFill>
                  <a:srgbClr val="39499B"/>
                </a:solidFill>
                <a:latin typeface="Arial" panose="020B0604020202020204" pitchFamily="34" charset="0"/>
                <a:cs typeface="Arial" panose="020B0604020202020204" pitchFamily="34" charset="0"/>
              </a:defRPr>
            </a:lvl4pPr>
            <a:lvl5pPr>
              <a:buClr>
                <a:srgbClr val="009DDC"/>
              </a:buClr>
              <a:defRPr sz="2800">
                <a:solidFill>
                  <a:srgbClr val="3949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11" hasCustomPrompt="1"/>
          </p:nvPr>
        </p:nvSpPr>
        <p:spPr>
          <a:xfrm>
            <a:off x="593725" y="176213"/>
            <a:ext cx="10996019" cy="938411"/>
          </a:xfrm>
        </p:spPr>
        <p:txBody>
          <a:bodyPr anchor="ctr">
            <a:noAutofit/>
          </a:bodyPr>
          <a:lstStyle>
            <a:lvl1pPr marL="0" indent="0">
              <a:buNone/>
              <a:defRPr sz="3500" b="1" cap="all" baseline="0">
                <a:solidFill>
                  <a:srgbClr val="009DDC"/>
                </a:solidFill>
                <a:latin typeface="Arial" panose="020B0604020202020204" pitchFamily="34" charset="0"/>
                <a:cs typeface="Arial" panose="020B0604020202020204" pitchFamily="34" charset="0"/>
              </a:defRPr>
            </a:lvl1pPr>
            <a:lvl2pPr>
              <a:defRPr sz="3500" b="1">
                <a:solidFill>
                  <a:srgbClr val="009DDC"/>
                </a:solidFill>
              </a:defRPr>
            </a:lvl2pPr>
            <a:lvl3pPr>
              <a:defRPr sz="3500" b="1">
                <a:solidFill>
                  <a:srgbClr val="009DDC"/>
                </a:solidFill>
              </a:defRPr>
            </a:lvl3pPr>
            <a:lvl4pPr>
              <a:defRPr sz="3500" b="1">
                <a:solidFill>
                  <a:srgbClr val="009DDC"/>
                </a:solidFill>
              </a:defRPr>
            </a:lvl4pPr>
            <a:lvl5pPr>
              <a:defRPr sz="3500" b="1">
                <a:solidFill>
                  <a:srgbClr val="009DDC"/>
                </a:solidFill>
              </a:defRPr>
            </a:lvl5pPr>
          </a:lstStyle>
          <a:p>
            <a:pPr lvl="0"/>
            <a:r>
              <a:rPr lang="en-US"/>
              <a:t>CLICK TO EDIT MASTER SLIDE</a:t>
            </a:r>
          </a:p>
        </p:txBody>
      </p:sp>
      <p:sp>
        <p:nvSpPr>
          <p:cNvPr id="9" name="TextBox 8"/>
          <p:cNvSpPr txBox="1"/>
          <p:nvPr userDrawn="1"/>
        </p:nvSpPr>
        <p:spPr>
          <a:xfrm>
            <a:off x="10010273" y="6420815"/>
            <a:ext cx="2181727" cy="307777"/>
          </a:xfrm>
          <a:prstGeom prst="rect">
            <a:avLst/>
          </a:prstGeom>
          <a:noFill/>
        </p:spPr>
        <p:txBody>
          <a:bodyPr wrap="square" rtlCol="0">
            <a:spAutoFit/>
          </a:bodyPr>
          <a:lstStyle/>
          <a:p>
            <a:r>
              <a:rPr lang="en-US" sz="1400" dirty="0">
                <a:solidFill>
                  <a:srgbClr val="39499B"/>
                </a:solidFill>
                <a:latin typeface="Gotham Medium" pitchFamily="50" charset="0"/>
              </a:rPr>
              <a:t>BrowardMPO.org</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0250" y="5853666"/>
            <a:ext cx="2049903" cy="813062"/>
          </a:xfrm>
          <a:prstGeom prst="rect">
            <a:avLst/>
          </a:prstGeom>
        </p:spPr>
      </p:pic>
    </p:spTree>
    <p:extLst>
      <p:ext uri="{BB962C8B-B14F-4D97-AF65-F5344CB8AC3E}">
        <p14:creationId xmlns:p14="http://schemas.microsoft.com/office/powerpoint/2010/main" val="227205669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42849733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3320736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17831626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21664739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27354092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4ADB-579A-C246-B757-A276B6F24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E1AD8-81B6-B749-9941-99A724C148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72F33E-F920-264D-A443-5CE7066C671A}"/>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5" name="Footer Placeholder 4">
            <a:extLst>
              <a:ext uri="{FF2B5EF4-FFF2-40B4-BE49-F238E27FC236}">
                <a16:creationId xmlns:a16="http://schemas.microsoft.com/office/drawing/2014/main" id="{4586F906-B488-5747-8ACD-D3B136C80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5113A-2CF5-624E-A3A3-31C45EEC9750}"/>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1170720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156899706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2233609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138747233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183875446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8511102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42500248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7200"/>
            <a:ext cx="12192000" cy="6400800"/>
          </a:xfrm>
          <a:prstGeom prst="rect">
            <a:avLst/>
          </a:prstGeom>
        </p:spPr>
      </p:pic>
      <p:sp>
        <p:nvSpPr>
          <p:cNvPr id="2" name="Title 1"/>
          <p:cNvSpPr>
            <a:spLocks noGrp="1"/>
          </p:cNvSpPr>
          <p:nvPr>
            <p:ph type="ctrTitle" hasCustomPrompt="1"/>
          </p:nvPr>
        </p:nvSpPr>
        <p:spPr>
          <a:xfrm>
            <a:off x="1524000" y="2371725"/>
            <a:ext cx="9144000" cy="1138238"/>
          </a:xfrm>
        </p:spPr>
        <p:txBody>
          <a:bodyPr anchor="b">
            <a:normAutofit/>
          </a:bodyPr>
          <a:lstStyle>
            <a:lvl1pPr algn="ctr">
              <a:defRPr sz="4400">
                <a:solidFill>
                  <a:srgbClr val="3949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39499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8446" y="621525"/>
            <a:ext cx="5095108" cy="1794311"/>
          </a:xfrm>
          <a:prstGeom prst="rect">
            <a:avLst/>
          </a:prstGeom>
        </p:spPr>
      </p:pic>
    </p:spTree>
    <p:extLst>
      <p:ext uri="{BB962C8B-B14F-4D97-AF65-F5344CB8AC3E}">
        <p14:creationId xmlns:p14="http://schemas.microsoft.com/office/powerpoint/2010/main" val="395613531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200"/>
            <a:ext cx="12192000" cy="6400800"/>
          </a:xfrm>
          <a:prstGeom prst="rect">
            <a:avLst/>
          </a:prstGeom>
        </p:spPr>
      </p:pic>
      <p:sp>
        <p:nvSpPr>
          <p:cNvPr id="2" name="Title 1"/>
          <p:cNvSpPr>
            <a:spLocks noGrp="1"/>
          </p:cNvSpPr>
          <p:nvPr>
            <p:ph type="ctrTitle" hasCustomPrompt="1"/>
          </p:nvPr>
        </p:nvSpPr>
        <p:spPr>
          <a:xfrm>
            <a:off x="0" y="2729799"/>
            <a:ext cx="6900530" cy="1138238"/>
          </a:xfrm>
        </p:spPr>
        <p:txBody>
          <a:bodyPr anchor="b">
            <a:normAutofit/>
          </a:bodyPr>
          <a:lstStyle>
            <a:lvl1pPr algn="ctr">
              <a:defRPr sz="4400">
                <a:solidFill>
                  <a:srgbClr val="3949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3868037"/>
            <a:ext cx="6900530" cy="1299386"/>
          </a:xfrm>
        </p:spPr>
        <p:txBody>
          <a:bodyPr/>
          <a:lstStyle>
            <a:lvl1pPr marL="0" indent="0" algn="ctr">
              <a:buNone/>
              <a:defRPr sz="2400">
                <a:solidFill>
                  <a:srgbClr val="39499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424" y="776179"/>
            <a:ext cx="4517406" cy="1590865"/>
          </a:xfrm>
          <a:prstGeom prst="rect">
            <a:avLst/>
          </a:prstGeom>
        </p:spPr>
      </p:pic>
      <p:graphicFrame>
        <p:nvGraphicFramePr>
          <p:cNvPr id="6" name="Object 5">
            <a:extLst>
              <a:ext uri="{FF2B5EF4-FFF2-40B4-BE49-F238E27FC236}">
                <a16:creationId xmlns:a16="http://schemas.microsoft.com/office/drawing/2014/main" id="{E0931BFC-4B1A-4CF0-ADBB-A8F6D96ABA01}"/>
              </a:ext>
            </a:extLst>
          </p:cNvPr>
          <p:cNvGraphicFramePr>
            <a:graphicFrameLocks noChangeAspect="1"/>
          </p:cNvGraphicFramePr>
          <p:nvPr userDrawn="1">
            <p:extLst/>
          </p:nvPr>
        </p:nvGraphicFramePr>
        <p:xfrm>
          <a:off x="7296320" y="172994"/>
          <a:ext cx="4195463" cy="5429423"/>
        </p:xfrm>
        <a:graphic>
          <a:graphicData uri="http://schemas.openxmlformats.org/presentationml/2006/ole">
            <mc:AlternateContent xmlns:mc="http://schemas.openxmlformats.org/markup-compatibility/2006">
              <mc:Choice xmlns:v="urn:schemas-microsoft-com:vml" Requires="v">
                <p:oleObj spid="_x0000_s2053" name="Acrobat Document" r:id="rId5" imgW="3886019" imgH="5029039" progId="Acrobat.Document.2017">
                  <p:embed/>
                </p:oleObj>
              </mc:Choice>
              <mc:Fallback>
                <p:oleObj name="Acrobat Document" r:id="rId5" imgW="3886019" imgH="5029039" progId="Acrobat.Document.2017">
                  <p:embed/>
                  <p:pic>
                    <p:nvPicPr>
                      <p:cNvPr id="6" name="Object 5">
                        <a:extLst>
                          <a:ext uri="{FF2B5EF4-FFF2-40B4-BE49-F238E27FC236}">
                            <a16:creationId xmlns:a16="http://schemas.microsoft.com/office/drawing/2014/main" id="{E0931BFC-4B1A-4CF0-ADBB-A8F6D96ABA01}"/>
                          </a:ext>
                        </a:extLst>
                      </p:cNvPr>
                      <p:cNvPicPr/>
                      <p:nvPr/>
                    </p:nvPicPr>
                    <p:blipFill>
                      <a:blip r:embed="rId6"/>
                      <a:stretch>
                        <a:fillRect/>
                      </a:stretch>
                    </p:blipFill>
                    <p:spPr>
                      <a:xfrm>
                        <a:off x="7296320" y="172994"/>
                        <a:ext cx="4195463" cy="5429423"/>
                      </a:xfrm>
                      <a:prstGeom prst="rect">
                        <a:avLst/>
                      </a:prstGeom>
                    </p:spPr>
                  </p:pic>
                </p:oleObj>
              </mc:Fallback>
            </mc:AlternateContent>
          </a:graphicData>
        </a:graphic>
      </p:graphicFrame>
    </p:spTree>
    <p:extLst>
      <p:ext uri="{BB962C8B-B14F-4D97-AF65-F5344CB8AC3E}">
        <p14:creationId xmlns:p14="http://schemas.microsoft.com/office/powerpoint/2010/main" val="398658445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TextBox 5"/>
          <p:cNvSpPr txBox="1"/>
          <p:nvPr userDrawn="1"/>
        </p:nvSpPr>
        <p:spPr>
          <a:xfrm>
            <a:off x="10010273" y="6420815"/>
            <a:ext cx="2181727" cy="307777"/>
          </a:xfrm>
          <a:prstGeom prst="rect">
            <a:avLst/>
          </a:prstGeom>
          <a:noFill/>
        </p:spPr>
        <p:txBody>
          <a:bodyPr wrap="square" rtlCol="0">
            <a:spAutoFit/>
          </a:bodyPr>
          <a:lstStyle/>
          <a:p>
            <a:r>
              <a:rPr lang="en-US" sz="1400" dirty="0">
                <a:solidFill>
                  <a:srgbClr val="39499B"/>
                </a:solidFill>
                <a:latin typeface="Gotham Medium" pitchFamily="50" charset="0"/>
              </a:rPr>
              <a:t>BrowardMPO.org</a:t>
            </a:r>
          </a:p>
        </p:txBody>
      </p:sp>
      <p:sp>
        <p:nvSpPr>
          <p:cNvPr id="13" name="Content Placeholder 2"/>
          <p:cNvSpPr>
            <a:spLocks noGrp="1"/>
          </p:cNvSpPr>
          <p:nvPr>
            <p:ph sz="half" idx="1"/>
          </p:nvPr>
        </p:nvSpPr>
        <p:spPr>
          <a:xfrm>
            <a:off x="593725" y="1602036"/>
            <a:ext cx="3432849" cy="4168249"/>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11" hasCustomPrompt="1"/>
          </p:nvPr>
        </p:nvSpPr>
        <p:spPr>
          <a:xfrm>
            <a:off x="594399" y="176213"/>
            <a:ext cx="3432175" cy="1289050"/>
          </a:xfrm>
        </p:spPr>
        <p:txBody>
          <a:bodyPr anchor="ctr">
            <a:noAutofit/>
          </a:bodyPr>
          <a:lstStyle>
            <a:lvl1pPr marL="0" indent="0">
              <a:buNone/>
              <a:defRPr sz="3500" b="1" cap="all" baseline="0">
                <a:solidFill>
                  <a:srgbClr val="009DDC"/>
                </a:solidFill>
                <a:latin typeface="Arial" panose="020B0604020202020204" pitchFamily="34" charset="0"/>
                <a:cs typeface="Arial" panose="020B0604020202020204" pitchFamily="34" charset="0"/>
              </a:defRPr>
            </a:lvl1pPr>
            <a:lvl2pPr>
              <a:defRPr sz="3500" b="1">
                <a:solidFill>
                  <a:srgbClr val="009DDC"/>
                </a:solidFill>
              </a:defRPr>
            </a:lvl2pPr>
            <a:lvl3pPr>
              <a:defRPr sz="3500" b="1">
                <a:solidFill>
                  <a:srgbClr val="009DDC"/>
                </a:solidFill>
              </a:defRPr>
            </a:lvl3pPr>
            <a:lvl4pPr>
              <a:defRPr sz="3500" b="1">
                <a:solidFill>
                  <a:srgbClr val="009DDC"/>
                </a:solidFill>
              </a:defRPr>
            </a:lvl4pPr>
            <a:lvl5pPr>
              <a:defRPr sz="3500" b="1">
                <a:solidFill>
                  <a:srgbClr val="009DDC"/>
                </a:solidFill>
              </a:defRPr>
            </a:lvl5pPr>
          </a:lstStyle>
          <a:p>
            <a:pPr lvl="0"/>
            <a:r>
              <a:rPr lang="en-US"/>
              <a:t>CLICK TO EDIT MASTER SLIDE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698" y="5864313"/>
            <a:ext cx="2248297" cy="791768"/>
          </a:xfrm>
          <a:prstGeom prst="rect">
            <a:avLst/>
          </a:prstGeom>
        </p:spPr>
      </p:pic>
      <p:sp>
        <p:nvSpPr>
          <p:cNvPr id="10" name="Content Placeholder 2"/>
          <p:cNvSpPr>
            <a:spLocks noGrp="1"/>
          </p:cNvSpPr>
          <p:nvPr>
            <p:ph sz="half" idx="12" hasCustomPrompt="1"/>
          </p:nvPr>
        </p:nvSpPr>
        <p:spPr>
          <a:xfrm>
            <a:off x="4271964" y="176213"/>
            <a:ext cx="7329488" cy="5594073"/>
          </a:xfrm>
        </p:spPr>
        <p:txBody>
          <a:bodyPr/>
          <a:lstStyle>
            <a:lvl1pPr>
              <a:buClr>
                <a:srgbClr val="009DDC"/>
              </a:buClr>
              <a:defRPr>
                <a:solidFill>
                  <a:srgbClr val="39499B"/>
                </a:solidFill>
                <a:latin typeface="Arial" panose="020B0604020202020204" pitchFamily="34" charset="0"/>
                <a:cs typeface="Arial" panose="020B0604020202020204" pitchFamily="34" charset="0"/>
              </a:defRPr>
            </a:lvl1pPr>
            <a:lvl2pPr>
              <a:buClr>
                <a:srgbClr val="009DDC"/>
              </a:buClr>
              <a:defRPr>
                <a:solidFill>
                  <a:srgbClr val="39499B"/>
                </a:solidFill>
                <a:latin typeface="Arial" panose="020B0604020202020204" pitchFamily="34" charset="0"/>
                <a:cs typeface="Arial" panose="020B0604020202020204" pitchFamily="34" charset="0"/>
              </a:defRPr>
            </a:lvl2pPr>
            <a:lvl3pPr>
              <a:buClr>
                <a:srgbClr val="009DDC"/>
              </a:buClr>
              <a:defRPr>
                <a:solidFill>
                  <a:srgbClr val="39499B"/>
                </a:solidFill>
                <a:latin typeface="Arial" panose="020B0604020202020204" pitchFamily="34" charset="0"/>
                <a:cs typeface="Arial" panose="020B0604020202020204" pitchFamily="34" charset="0"/>
              </a:defRPr>
            </a:lvl3pPr>
            <a:lvl4pPr>
              <a:buClr>
                <a:srgbClr val="009DDC"/>
              </a:buClr>
              <a:defRPr>
                <a:solidFill>
                  <a:srgbClr val="39499B"/>
                </a:solidFill>
                <a:latin typeface="Arial" panose="020B0604020202020204" pitchFamily="34" charset="0"/>
                <a:cs typeface="Arial" panose="020B0604020202020204" pitchFamily="34" charset="0"/>
              </a:defRPr>
            </a:lvl4pPr>
            <a:lvl5pPr>
              <a:buClr>
                <a:srgbClr val="009DDC"/>
              </a:buClr>
              <a:defRPr>
                <a:solidFill>
                  <a:srgbClr val="39499B"/>
                </a:solidFill>
                <a:latin typeface="Arial" panose="020B0604020202020204" pitchFamily="34" charset="0"/>
                <a:cs typeface="Arial" panose="020B0604020202020204" pitchFamily="34" charset="0"/>
              </a:defRPr>
            </a:lvl5pPr>
          </a:lstStyle>
          <a:p>
            <a:pPr lvl="0"/>
            <a:r>
              <a:rPr lang="en-US"/>
              <a:t>Insert Photo Here</a:t>
            </a:r>
          </a:p>
        </p:txBody>
      </p:sp>
    </p:spTree>
    <p:extLst>
      <p:ext uri="{BB962C8B-B14F-4D97-AF65-F5344CB8AC3E}">
        <p14:creationId xmlns:p14="http://schemas.microsoft.com/office/powerpoint/2010/main" val="424374625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593726" y="1114624"/>
            <a:ext cx="10996019" cy="4525685"/>
          </a:xfrm>
        </p:spPr>
        <p:txBody>
          <a:bodyPr>
            <a:normAutofit/>
          </a:bodyPr>
          <a:lstStyle>
            <a:lvl1pPr>
              <a:buClr>
                <a:srgbClr val="009DDC"/>
              </a:buClr>
              <a:defRPr sz="3200">
                <a:solidFill>
                  <a:srgbClr val="39499B"/>
                </a:solidFill>
                <a:latin typeface="Arial" panose="020B0604020202020204" pitchFamily="34" charset="0"/>
                <a:cs typeface="Arial" panose="020B0604020202020204" pitchFamily="34" charset="0"/>
              </a:defRPr>
            </a:lvl1pPr>
            <a:lvl2pPr>
              <a:buClr>
                <a:srgbClr val="009DDC"/>
              </a:buClr>
              <a:defRPr sz="2800">
                <a:solidFill>
                  <a:srgbClr val="39499B"/>
                </a:solidFill>
                <a:latin typeface="Arial" panose="020B0604020202020204" pitchFamily="34" charset="0"/>
                <a:cs typeface="Arial" panose="020B0604020202020204" pitchFamily="34" charset="0"/>
              </a:defRPr>
            </a:lvl2pPr>
            <a:lvl3pPr>
              <a:buClr>
                <a:srgbClr val="009DDC"/>
              </a:buClr>
              <a:defRPr sz="2400">
                <a:solidFill>
                  <a:srgbClr val="39499B"/>
                </a:solidFill>
                <a:latin typeface="Arial" panose="020B0604020202020204" pitchFamily="34" charset="0"/>
                <a:cs typeface="Arial" panose="020B0604020202020204" pitchFamily="34" charset="0"/>
              </a:defRPr>
            </a:lvl3pPr>
            <a:lvl4pPr>
              <a:buClr>
                <a:srgbClr val="009DDC"/>
              </a:buClr>
              <a:defRPr sz="2000">
                <a:solidFill>
                  <a:srgbClr val="39499B"/>
                </a:solidFill>
                <a:latin typeface="Arial" panose="020B0604020202020204" pitchFamily="34" charset="0"/>
                <a:cs typeface="Arial" panose="020B0604020202020204" pitchFamily="34" charset="0"/>
              </a:defRPr>
            </a:lvl4pPr>
            <a:lvl5pPr>
              <a:buClr>
                <a:srgbClr val="009DDC"/>
              </a:buClr>
              <a:defRPr sz="2000">
                <a:solidFill>
                  <a:srgbClr val="3949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1" hasCustomPrompt="1"/>
          </p:nvPr>
        </p:nvSpPr>
        <p:spPr>
          <a:xfrm>
            <a:off x="593725" y="176213"/>
            <a:ext cx="10996019" cy="938411"/>
          </a:xfrm>
        </p:spPr>
        <p:txBody>
          <a:bodyPr anchor="ctr">
            <a:noAutofit/>
          </a:bodyPr>
          <a:lstStyle>
            <a:lvl1pPr marL="0" indent="0">
              <a:buNone/>
              <a:defRPr sz="3500" b="1" cap="all" baseline="0">
                <a:solidFill>
                  <a:srgbClr val="009DDC"/>
                </a:solidFill>
                <a:latin typeface="Arial" panose="020B0604020202020204" pitchFamily="34" charset="0"/>
                <a:cs typeface="Arial" panose="020B0604020202020204" pitchFamily="34" charset="0"/>
              </a:defRPr>
            </a:lvl1pPr>
            <a:lvl2pPr>
              <a:defRPr sz="3500" b="1">
                <a:solidFill>
                  <a:srgbClr val="009DDC"/>
                </a:solidFill>
              </a:defRPr>
            </a:lvl2pPr>
            <a:lvl3pPr>
              <a:defRPr sz="3500" b="1">
                <a:solidFill>
                  <a:srgbClr val="009DDC"/>
                </a:solidFill>
              </a:defRPr>
            </a:lvl3pPr>
            <a:lvl4pPr>
              <a:defRPr sz="3500" b="1">
                <a:solidFill>
                  <a:srgbClr val="009DDC"/>
                </a:solidFill>
              </a:defRPr>
            </a:lvl4pPr>
            <a:lvl5pPr>
              <a:defRPr sz="3500" b="1">
                <a:solidFill>
                  <a:srgbClr val="009DDC"/>
                </a:solidFill>
              </a:defRPr>
            </a:lvl5pPr>
          </a:lstStyle>
          <a:p>
            <a:pPr lvl="0"/>
            <a:r>
              <a:rPr lang="en-US" dirty="0"/>
              <a:t>CLICK TO EDIT MASTER SLIDE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698" y="5864313"/>
            <a:ext cx="2248297" cy="791768"/>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8613" y="6031344"/>
            <a:ext cx="1571131" cy="430021"/>
          </a:xfrm>
          <a:prstGeom prst="rect">
            <a:avLst/>
          </a:prstGeom>
        </p:spPr>
      </p:pic>
    </p:spTree>
    <p:extLst>
      <p:ext uri="{BB962C8B-B14F-4D97-AF65-F5344CB8AC3E}">
        <p14:creationId xmlns:p14="http://schemas.microsoft.com/office/powerpoint/2010/main" val="32772420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AE928-9E2C-5D4B-94B1-B11E850BE6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81278-EAC8-4442-B3C5-CA200F0FC9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7E8D4-A1DB-C349-A0C5-11EAA22B8F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00B429-9F9E-E74A-842B-AAB7B2C1B9BC}"/>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6" name="Footer Placeholder 5">
            <a:extLst>
              <a:ext uri="{FF2B5EF4-FFF2-40B4-BE49-F238E27FC236}">
                <a16:creationId xmlns:a16="http://schemas.microsoft.com/office/drawing/2014/main" id="{77E3DFA8-FEA7-C843-8452-9987BF21C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64078-342D-F640-A8F9-35E24D17B1EA}"/>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2564695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400037652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139034081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90816628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154313178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265789453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7846201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67973515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68051003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3238477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19473316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EFDE-0ACA-5F4F-867A-BE75A66C0E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1763C-95D9-054C-8FE4-4752C0C21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4E21C0-FFF2-7041-A11E-D2EF2F17D4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227DFC-EA3D-6746-BC17-DFE7E6E37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DB9A2D-1C9E-7A4E-B3F3-42F67673AB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D815C5-107D-9F4D-AAEB-E723281FFCC3}"/>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8" name="Footer Placeholder 7">
            <a:extLst>
              <a:ext uri="{FF2B5EF4-FFF2-40B4-BE49-F238E27FC236}">
                <a16:creationId xmlns:a16="http://schemas.microsoft.com/office/drawing/2014/main" id="{489F1620-540F-6B4F-9128-1CC2DBD2CD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CD51CD-98E1-754A-AA68-0B6A320CFDC6}"/>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1752473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48F23-348F-4F4A-B24A-FDFCFC7CEB50}" type="datetimeFigureOut">
              <a:rPr lang="en-US" smtClean="0"/>
              <a:t>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F52C92-E9EE-4A61-BFC1-E8ECD5C74844}" type="slidenum">
              <a:rPr lang="en-US" smtClean="0"/>
              <a:t>‹#›</a:t>
            </a:fld>
            <a:endParaRPr lang="en-US" dirty="0"/>
          </a:p>
        </p:txBody>
      </p:sp>
    </p:spTree>
    <p:extLst>
      <p:ext uri="{BB962C8B-B14F-4D97-AF65-F5344CB8AC3E}">
        <p14:creationId xmlns:p14="http://schemas.microsoft.com/office/powerpoint/2010/main" val="36781683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39FE-2F57-9746-913C-557635A8F1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4F476F-2892-0443-A887-FA8BBF6328FC}"/>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4" name="Footer Placeholder 3">
            <a:extLst>
              <a:ext uri="{FF2B5EF4-FFF2-40B4-BE49-F238E27FC236}">
                <a16:creationId xmlns:a16="http://schemas.microsoft.com/office/drawing/2014/main" id="{4B876FCA-F9A2-6A46-B22A-7CB1812E35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DB267D-F918-9449-8D6A-4837F4D657AE}"/>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364170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BA725-94E5-9D4C-8079-52936B0657CD}"/>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3" name="Footer Placeholder 2">
            <a:extLst>
              <a:ext uri="{FF2B5EF4-FFF2-40B4-BE49-F238E27FC236}">
                <a16:creationId xmlns:a16="http://schemas.microsoft.com/office/drawing/2014/main" id="{D856D2A5-3D3D-AF4A-B327-38969B14D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6F9038-3038-4A40-A5E0-52D6103202E0}"/>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167959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F998-86A3-F249-8852-F022CCEC2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897A02-374B-7344-A17B-027789D74A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BC536-8B85-6740-A359-554624BF4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DB903-7B84-1647-B512-729F99E431ED}"/>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6" name="Footer Placeholder 5">
            <a:extLst>
              <a:ext uri="{FF2B5EF4-FFF2-40B4-BE49-F238E27FC236}">
                <a16:creationId xmlns:a16="http://schemas.microsoft.com/office/drawing/2014/main" id="{228AD2E7-431B-C848-80C7-B9100D497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7DCB3-F825-0749-87A9-FA5219C9A310}"/>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27155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E6E30-0D3A-F440-B0A4-FECAB0E40E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D2F4CE-002F-AC47-959B-E2EDC0FC99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5FBE8-F991-DB44-A54C-D1386357A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6F0EF-D245-E749-B112-06C264F95FA1}"/>
              </a:ext>
            </a:extLst>
          </p:cNvPr>
          <p:cNvSpPr>
            <a:spLocks noGrp="1"/>
          </p:cNvSpPr>
          <p:nvPr>
            <p:ph type="dt" sz="half" idx="10"/>
          </p:nvPr>
        </p:nvSpPr>
        <p:spPr/>
        <p:txBody>
          <a:bodyPr/>
          <a:lstStyle/>
          <a:p>
            <a:fld id="{1A76CD2B-EC1F-114F-B0DE-07062D0DDDA7}" type="datetimeFigureOut">
              <a:rPr lang="en-US" smtClean="0"/>
              <a:t>11/3/2019</a:t>
            </a:fld>
            <a:endParaRPr lang="en-US"/>
          </a:p>
        </p:txBody>
      </p:sp>
      <p:sp>
        <p:nvSpPr>
          <p:cNvPr id="6" name="Footer Placeholder 5">
            <a:extLst>
              <a:ext uri="{FF2B5EF4-FFF2-40B4-BE49-F238E27FC236}">
                <a16:creationId xmlns:a16="http://schemas.microsoft.com/office/drawing/2014/main" id="{DD54E933-98AD-324A-A9C6-F5B277531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EF61E-E5D1-024B-AA85-A4A448C6F2E0}"/>
              </a:ext>
            </a:extLst>
          </p:cNvPr>
          <p:cNvSpPr>
            <a:spLocks noGrp="1"/>
          </p:cNvSpPr>
          <p:nvPr>
            <p:ph type="sldNum" sz="quarter" idx="12"/>
          </p:nvPr>
        </p:nvSpPr>
        <p:spPr/>
        <p:txBody>
          <a:bodyPr/>
          <a:lstStyle/>
          <a:p>
            <a:fld id="{B3F4DA32-1525-E749-9DD2-E1CEBCC7EEF5}" type="slidenum">
              <a:rPr lang="en-US" smtClean="0"/>
              <a:t>‹#›</a:t>
            </a:fld>
            <a:endParaRPr lang="en-US"/>
          </a:p>
        </p:txBody>
      </p:sp>
    </p:spTree>
    <p:extLst>
      <p:ext uri="{BB962C8B-B14F-4D97-AF65-F5344CB8AC3E}">
        <p14:creationId xmlns:p14="http://schemas.microsoft.com/office/powerpoint/2010/main" val="1966593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F27AC-7233-C740-8A37-818AA61D5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C34F25-A912-C649-BAC1-50411BAA79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8F38F-237A-A448-A472-B26E8FA99A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6CD2B-EC1F-114F-B0DE-07062D0DDDA7}" type="datetimeFigureOut">
              <a:rPr lang="en-US" smtClean="0"/>
              <a:t>11/3/2019</a:t>
            </a:fld>
            <a:endParaRPr lang="en-US"/>
          </a:p>
        </p:txBody>
      </p:sp>
      <p:sp>
        <p:nvSpPr>
          <p:cNvPr id="5" name="Footer Placeholder 4">
            <a:extLst>
              <a:ext uri="{FF2B5EF4-FFF2-40B4-BE49-F238E27FC236}">
                <a16:creationId xmlns:a16="http://schemas.microsoft.com/office/drawing/2014/main" id="{356CAAA8-161E-1D40-B37C-C32306D34B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1123EE-6B58-3847-AF58-1D1AE5E56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4DA32-1525-E749-9DD2-E1CEBCC7EEF5}" type="slidenum">
              <a:rPr lang="en-US" smtClean="0"/>
              <a:t>‹#›</a:t>
            </a:fld>
            <a:endParaRPr lang="en-US"/>
          </a:p>
        </p:txBody>
      </p:sp>
    </p:spTree>
    <p:extLst>
      <p:ext uri="{BB962C8B-B14F-4D97-AF65-F5344CB8AC3E}">
        <p14:creationId xmlns:p14="http://schemas.microsoft.com/office/powerpoint/2010/main" val="1460044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457200"/>
            <a:ext cx="12192000" cy="6400800"/>
          </a:xfrm>
          <a:prstGeom prst="rect">
            <a:avLst/>
          </a:prstGeom>
          <a:ln>
            <a:noFill/>
          </a:ln>
        </p:spPr>
      </p:pic>
      <p:sp>
        <p:nvSpPr>
          <p:cNvPr id="2" name="Title Placeholder 1"/>
          <p:cNvSpPr>
            <a:spLocks noGrp="1"/>
          </p:cNvSpPr>
          <p:nvPr>
            <p:ph type="title"/>
          </p:nvPr>
        </p:nvSpPr>
        <p:spPr>
          <a:xfrm>
            <a:off x="838200" y="365125"/>
            <a:ext cx="10515600" cy="11017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58925"/>
            <a:ext cx="10515600" cy="3927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48993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defTabSz="914400" rtl="0" eaLnBrk="1" latinLnBrk="0" hangingPunct="1">
        <a:lnSpc>
          <a:spcPct val="90000"/>
        </a:lnSpc>
        <a:spcBef>
          <a:spcPct val="0"/>
        </a:spcBef>
        <a:buNone/>
        <a:defRPr sz="4400" b="1" kern="1200">
          <a:solidFill>
            <a:srgbClr val="009DD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48F23-348F-4F4A-B24A-FDFCFC7CEB50}" type="datetimeFigureOut">
              <a:rPr lang="en-US" smtClean="0"/>
              <a:t>11/3/2019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52C92-E9EE-4A61-BFC1-E8ECD5C74844}" type="slidenum">
              <a:rPr lang="en-US" smtClean="0"/>
              <a:t>‹#›</a:t>
            </a:fld>
            <a:endParaRPr lang="en-US" dirty="0"/>
          </a:p>
        </p:txBody>
      </p:sp>
    </p:spTree>
    <p:extLst>
      <p:ext uri="{BB962C8B-B14F-4D97-AF65-F5344CB8AC3E}">
        <p14:creationId xmlns:p14="http://schemas.microsoft.com/office/powerpoint/2010/main" val="16157450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48F23-348F-4F4A-B24A-FDFCFC7CEB50}" type="datetimeFigureOut">
              <a:rPr lang="en-US" smtClean="0"/>
              <a:t>11/3/2019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F52C92-E9EE-4A61-BFC1-E8ECD5C74844}" type="slidenum">
              <a:rPr lang="en-US" smtClean="0"/>
              <a:t>‹#›</a:t>
            </a:fld>
            <a:endParaRPr lang="en-US" dirty="0"/>
          </a:p>
        </p:txBody>
      </p:sp>
    </p:spTree>
    <p:extLst>
      <p:ext uri="{BB962C8B-B14F-4D97-AF65-F5344CB8AC3E}">
        <p14:creationId xmlns:p14="http://schemas.microsoft.com/office/powerpoint/2010/main" val="6009124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0.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9.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hyperlink" Target="http://browardmpo.org/index.php/mtp-documents" TargetMode="Externa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4.xml"/><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4.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2.png"/><Relationship Id="rId5" Type="http://schemas.microsoft.com/office/2007/relationships/hdphoto" Target="../media/hdphoto1.wdp"/><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5" Type="http://schemas.microsoft.com/office/2007/relationships/hdphoto" Target="../media/hdphoto1.wdp"/><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35.sv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11" Type="http://schemas.openxmlformats.org/officeDocument/2006/relationships/image" Target="../media/image101.png"/><Relationship Id="rId5" Type="http://schemas.microsoft.com/office/2007/relationships/hdphoto" Target="../media/hdphoto1.wdp"/><Relationship Id="rId10" Type="http://schemas.openxmlformats.org/officeDocument/2006/relationships/image" Target="../media/image100.png"/><Relationship Id="rId4" Type="http://schemas.openxmlformats.org/officeDocument/2006/relationships/image" Target="../media/image91.png"/><Relationship Id="rId9"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xml"/><Relationship Id="rId5" Type="http://schemas.openxmlformats.org/officeDocument/2006/relationships/image" Target="../media/image107.jp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gif"/><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browardmpo.org/projects-studies/complete-streets"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people.com/health/high-school-senior-loses-115-pound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CE0965-CF7C-574F-9D94-92AE0BFCF3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94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E23F-37BE-4839-8EC8-D9E65A8CE7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FB5482-A667-45BF-BE5E-1FC7BD8A7A1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EC5FAD-CE90-471A-AFD0-2821C5C8A4A5}"/>
              </a:ext>
            </a:extLst>
          </p:cNvPr>
          <p:cNvPicPr>
            <a:picLocks noChangeAspect="1"/>
          </p:cNvPicPr>
          <p:nvPr/>
        </p:nvPicPr>
        <p:blipFill>
          <a:blip r:embed="rId2"/>
          <a:stretch>
            <a:fillRect/>
          </a:stretch>
        </p:blipFill>
        <p:spPr>
          <a:xfrm>
            <a:off x="23603" y="3716"/>
            <a:ext cx="12179300" cy="6858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14B9755A-F49E-41AB-9652-A803068601FE}"/>
              </a:ext>
            </a:extLst>
          </p:cNvPr>
          <p:cNvPicPr>
            <a:picLocks noChangeAspect="1"/>
          </p:cNvPicPr>
          <p:nvPr/>
        </p:nvPicPr>
        <p:blipFill>
          <a:blip r:embed="rId3"/>
          <a:stretch>
            <a:fillRect/>
          </a:stretch>
        </p:blipFill>
        <p:spPr>
          <a:xfrm>
            <a:off x="6350" y="-12033"/>
            <a:ext cx="4229083" cy="5979695"/>
          </a:xfrm>
          <a:prstGeom prst="rect">
            <a:avLst/>
          </a:prstGeom>
        </p:spPr>
      </p:pic>
      <p:sp>
        <p:nvSpPr>
          <p:cNvPr id="6" name="Rectangle 5">
            <a:extLst>
              <a:ext uri="{FF2B5EF4-FFF2-40B4-BE49-F238E27FC236}">
                <a16:creationId xmlns:a16="http://schemas.microsoft.com/office/drawing/2014/main" id="{0FBF53B2-FE31-4A30-85E0-BFD44CD26D0A}"/>
              </a:ext>
            </a:extLst>
          </p:cNvPr>
          <p:cNvSpPr/>
          <p:nvPr/>
        </p:nvSpPr>
        <p:spPr>
          <a:xfrm>
            <a:off x="5162541" y="1675866"/>
            <a:ext cx="6096000" cy="3139321"/>
          </a:xfrm>
          <a:prstGeom prst="rect">
            <a:avLst/>
          </a:prstGeom>
        </p:spPr>
        <p:txBody>
          <a:bodyPr>
            <a:spAutoFit/>
          </a:bodyPr>
          <a:lstStyle/>
          <a:p>
            <a:pPr marL="285750" lvl="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Through this event and the tactical urbanism demonstration, the Broward MPO is aiming to encourage other municipalities and schools to apply to SRTS program.</a:t>
            </a:r>
          </a:p>
          <a:p>
            <a:pPr marL="285750" lvl="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Activities were carried out safely as planned</a:t>
            </a:r>
          </a:p>
          <a:p>
            <a:pPr marL="285750" lvl="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Completed 6 locations with painted crosswalks, curb extensions, Mural intersection, logos, etc.  </a:t>
            </a:r>
          </a:p>
          <a:p>
            <a:pPr marL="285750" lvl="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Implemented Tactical Urbanism demonstrations to improve street safety and engage the community through innovative street design. </a:t>
            </a:r>
          </a:p>
          <a:p>
            <a:pPr marL="285750" lvl="0" indent="-285750">
              <a:buFont typeface="Arial" panose="020B0604020202020204" pitchFamily="34" charset="0"/>
              <a:buChar char="•"/>
            </a:pPr>
            <a:endParaRPr lang="en-US"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064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building, sitting, man, table&#10;&#10;Description automatically generated">
            <a:extLst>
              <a:ext uri="{FF2B5EF4-FFF2-40B4-BE49-F238E27FC236}">
                <a16:creationId xmlns:a16="http://schemas.microsoft.com/office/drawing/2014/main" id="{EECAC6C2-C7E7-4567-A6A3-2B3872EFB531}"/>
              </a:ext>
            </a:extLst>
          </p:cNvPr>
          <p:cNvPicPr>
            <a:picLocks noChangeAspect="1"/>
          </p:cNvPicPr>
          <p:nvPr/>
        </p:nvPicPr>
        <p:blipFill rotWithShape="1">
          <a:blip r:embed="rId2"/>
          <a:srcRect t="7320" r="2" b="14796"/>
          <a:stretch/>
        </p:blipFill>
        <p:spPr>
          <a:xfrm>
            <a:off x="20" y="10"/>
            <a:ext cx="4003019" cy="3388883"/>
          </a:xfrm>
          <a:prstGeom prst="rect">
            <a:avLst/>
          </a:prstGeom>
        </p:spPr>
      </p:pic>
      <p:pic>
        <p:nvPicPr>
          <p:cNvPr id="6" name="Picture 5" descr="A close up of a street&#10;&#10;Description automatically generated">
            <a:extLst>
              <a:ext uri="{FF2B5EF4-FFF2-40B4-BE49-F238E27FC236}">
                <a16:creationId xmlns:a16="http://schemas.microsoft.com/office/drawing/2014/main" id="{99140AA6-730A-430A-96F4-7D4AE804EE23}"/>
              </a:ext>
            </a:extLst>
          </p:cNvPr>
          <p:cNvPicPr>
            <a:picLocks noChangeAspect="1"/>
          </p:cNvPicPr>
          <p:nvPr/>
        </p:nvPicPr>
        <p:blipFill rotWithShape="1">
          <a:blip r:embed="rId3"/>
          <a:srcRect t="6443" r="-1" b="1188"/>
          <a:stretch/>
        </p:blipFill>
        <p:spPr>
          <a:xfrm>
            <a:off x="4094479" y="10"/>
            <a:ext cx="4014047" cy="3383270"/>
          </a:xfrm>
          <a:prstGeom prst="rect">
            <a:avLst/>
          </a:prstGeom>
        </p:spPr>
      </p:pic>
      <p:pic>
        <p:nvPicPr>
          <p:cNvPr id="5" name="Picture 4" descr="A view of a city street&#10;&#10;Description automatically generated">
            <a:extLst>
              <a:ext uri="{FF2B5EF4-FFF2-40B4-BE49-F238E27FC236}">
                <a16:creationId xmlns:a16="http://schemas.microsoft.com/office/drawing/2014/main" id="{2DE9C38B-0792-4FC1-ADD0-66BB6B2E0906}"/>
              </a:ext>
            </a:extLst>
          </p:cNvPr>
          <p:cNvPicPr>
            <a:picLocks noChangeAspect="1"/>
          </p:cNvPicPr>
          <p:nvPr/>
        </p:nvPicPr>
        <p:blipFill rotWithShape="1">
          <a:blip r:embed="rId4"/>
          <a:srcRect l="2683" r="-5" b="-5"/>
          <a:stretch/>
        </p:blipFill>
        <p:spPr>
          <a:xfrm>
            <a:off x="8188960" y="10"/>
            <a:ext cx="4003039" cy="3383270"/>
          </a:xfrm>
          <a:prstGeom prst="rect">
            <a:avLst/>
          </a:prstGeom>
        </p:spPr>
      </p:pic>
      <p:pic>
        <p:nvPicPr>
          <p:cNvPr id="4" name="Picture 3" descr="A picture containing outdoor, building, street, grass&#10;&#10;Description automatically generated">
            <a:extLst>
              <a:ext uri="{FF2B5EF4-FFF2-40B4-BE49-F238E27FC236}">
                <a16:creationId xmlns:a16="http://schemas.microsoft.com/office/drawing/2014/main" id="{315706C8-A6DD-499C-BD67-D92C892BA49A}"/>
              </a:ext>
            </a:extLst>
          </p:cNvPr>
          <p:cNvPicPr>
            <a:picLocks noChangeAspect="1"/>
          </p:cNvPicPr>
          <p:nvPr/>
        </p:nvPicPr>
        <p:blipFill rotWithShape="1">
          <a:blip r:embed="rId5"/>
          <a:srcRect r="5" b="4882"/>
          <a:stretch/>
        </p:blipFill>
        <p:spPr>
          <a:xfrm>
            <a:off x="20" y="3469102"/>
            <a:ext cx="4003019" cy="3388893"/>
          </a:xfrm>
          <a:prstGeom prst="rect">
            <a:avLst/>
          </a:prstGeom>
        </p:spPr>
      </p:pic>
      <p:pic>
        <p:nvPicPr>
          <p:cNvPr id="9" name="Picture 8" descr="A picture containing outdoor, building, street, train&#10;&#10;Description automatically generated">
            <a:extLst>
              <a:ext uri="{FF2B5EF4-FFF2-40B4-BE49-F238E27FC236}">
                <a16:creationId xmlns:a16="http://schemas.microsoft.com/office/drawing/2014/main" id="{BB803BA3-FFC7-458A-AE23-5026B5FDE55E}"/>
              </a:ext>
            </a:extLst>
          </p:cNvPr>
          <p:cNvPicPr>
            <a:picLocks noChangeAspect="1"/>
          </p:cNvPicPr>
          <p:nvPr/>
        </p:nvPicPr>
        <p:blipFill rotWithShape="1">
          <a:blip r:embed="rId6"/>
          <a:srcRect t="253" r="-1" b="-1"/>
          <a:stretch/>
        </p:blipFill>
        <p:spPr>
          <a:xfrm>
            <a:off x="4094479" y="3469102"/>
            <a:ext cx="4014047" cy="3383280"/>
          </a:xfrm>
          <a:prstGeom prst="rect">
            <a:avLst/>
          </a:prstGeom>
        </p:spPr>
      </p:pic>
      <p:pic>
        <p:nvPicPr>
          <p:cNvPr id="7" name="Picture 6" descr="A picture containing outdoor, building, street, front&#10;&#10;Description automatically generated">
            <a:extLst>
              <a:ext uri="{FF2B5EF4-FFF2-40B4-BE49-F238E27FC236}">
                <a16:creationId xmlns:a16="http://schemas.microsoft.com/office/drawing/2014/main" id="{AFE0D431-C270-461A-84B8-7122414DECFE}"/>
              </a:ext>
            </a:extLst>
          </p:cNvPr>
          <p:cNvPicPr>
            <a:picLocks noChangeAspect="1"/>
          </p:cNvPicPr>
          <p:nvPr/>
        </p:nvPicPr>
        <p:blipFill rotWithShape="1">
          <a:blip r:embed="rId7"/>
          <a:srcRect r="-1" b="10640"/>
          <a:stretch/>
        </p:blipFill>
        <p:spPr>
          <a:xfrm>
            <a:off x="8199966" y="3469102"/>
            <a:ext cx="3992034" cy="3388893"/>
          </a:xfrm>
          <a:prstGeom prst="rect">
            <a:avLst/>
          </a:prstGeom>
        </p:spPr>
      </p:pic>
    </p:spTree>
    <p:extLst>
      <p:ext uri="{BB962C8B-B14F-4D97-AF65-F5344CB8AC3E}">
        <p14:creationId xmlns:p14="http://schemas.microsoft.com/office/powerpoint/2010/main" val="407743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walking on a sidewalk&#10;&#10;Description automatically generated">
            <a:extLst>
              <a:ext uri="{FF2B5EF4-FFF2-40B4-BE49-F238E27FC236}">
                <a16:creationId xmlns:a16="http://schemas.microsoft.com/office/drawing/2014/main" id="{ED873B28-0CCE-4ABE-8DC8-0C2C8A2DFE5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89645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building, man&#10;&#10;Description automatically generated">
            <a:extLst>
              <a:ext uri="{FF2B5EF4-FFF2-40B4-BE49-F238E27FC236}">
                <a16:creationId xmlns:a16="http://schemas.microsoft.com/office/drawing/2014/main" id="{9AB40D3D-72E8-4E15-9A61-560EF9D1E5E0}"/>
              </a:ext>
            </a:extLst>
          </p:cNvPr>
          <p:cNvPicPr>
            <a:picLocks noChangeAspect="1"/>
          </p:cNvPicPr>
          <p:nvPr/>
        </p:nvPicPr>
        <p:blipFill>
          <a:blip r:embed="rId3"/>
          <a:stretch>
            <a:fillRect/>
          </a:stretch>
        </p:blipFill>
        <p:spPr>
          <a:xfrm rot="5400000">
            <a:off x="2667000" y="857250"/>
            <a:ext cx="6858000" cy="5143500"/>
          </a:xfrm>
          <a:prstGeom prst="rect">
            <a:avLst/>
          </a:prstGeom>
        </p:spPr>
      </p:pic>
      <p:graphicFrame>
        <p:nvGraphicFramePr>
          <p:cNvPr id="8" name="Object 7">
            <a:extLst>
              <a:ext uri="{FF2B5EF4-FFF2-40B4-BE49-F238E27FC236}">
                <a16:creationId xmlns:a16="http://schemas.microsoft.com/office/drawing/2014/main" id="{DCAEDCC9-375D-41D7-B6DA-03DB937E6A0D}"/>
              </a:ext>
            </a:extLst>
          </p:cNvPr>
          <p:cNvGraphicFramePr>
            <a:graphicFrameLocks noChangeAspect="1"/>
          </p:cNvGraphicFramePr>
          <p:nvPr>
            <p:extLst>
              <p:ext uri="{D42A27DB-BD31-4B8C-83A1-F6EECF244321}">
                <p14:modId xmlns:p14="http://schemas.microsoft.com/office/powerpoint/2010/main" val="33718690"/>
              </p:ext>
            </p:extLst>
          </p:nvPr>
        </p:nvGraphicFramePr>
        <p:xfrm>
          <a:off x="2263775" y="4638675"/>
          <a:ext cx="585788" cy="312738"/>
        </p:xfrm>
        <a:graphic>
          <a:graphicData uri="http://schemas.openxmlformats.org/presentationml/2006/ole">
            <mc:AlternateContent xmlns:mc="http://schemas.openxmlformats.org/markup-compatibility/2006">
              <mc:Choice xmlns:v="urn:schemas-microsoft-com:vml" Requires="v">
                <p:oleObj spid="_x0000_s1048" name="Packager Shell Object" showAsIcon="1" r:id="rId4" imgW="585000" imgH="313200" progId="Package">
                  <p:embed/>
                </p:oleObj>
              </mc:Choice>
              <mc:Fallback>
                <p:oleObj name="Packager Shell Object" showAsIcon="1" r:id="rId4" imgW="585000" imgH="313200" progId="Package">
                  <p:embed/>
                  <p:pic>
                    <p:nvPicPr>
                      <p:cNvPr id="0" name=""/>
                      <p:cNvPicPr/>
                      <p:nvPr/>
                    </p:nvPicPr>
                    <p:blipFill>
                      <a:blip r:embed="rId5"/>
                      <a:stretch>
                        <a:fillRect/>
                      </a:stretch>
                    </p:blipFill>
                    <p:spPr>
                      <a:xfrm>
                        <a:off x="2263775" y="4638675"/>
                        <a:ext cx="585788" cy="312738"/>
                      </a:xfrm>
                      <a:prstGeom prst="rect">
                        <a:avLst/>
                      </a:prstGeom>
                    </p:spPr>
                  </p:pic>
                </p:oleObj>
              </mc:Fallback>
            </mc:AlternateContent>
          </a:graphicData>
        </a:graphic>
      </p:graphicFrame>
    </p:spTree>
    <p:extLst>
      <p:ext uri="{BB962C8B-B14F-4D97-AF65-F5344CB8AC3E}">
        <p14:creationId xmlns:p14="http://schemas.microsoft.com/office/powerpoint/2010/main" val="355644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grass, road, man&#10;&#10;Description automatically generated">
            <a:extLst>
              <a:ext uri="{FF2B5EF4-FFF2-40B4-BE49-F238E27FC236}">
                <a16:creationId xmlns:a16="http://schemas.microsoft.com/office/drawing/2014/main" id="{9CED9591-CC6A-4C5A-B42B-AF8D9F3EEA2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80337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park&#10;&#10;Description automatically generated">
            <a:extLst>
              <a:ext uri="{FF2B5EF4-FFF2-40B4-BE49-F238E27FC236}">
                <a16:creationId xmlns:a16="http://schemas.microsoft.com/office/drawing/2014/main" id="{8E06803E-2AEE-4EFE-9FC9-6800908C4455}"/>
              </a:ext>
            </a:extLst>
          </p:cNvPr>
          <p:cNvPicPr>
            <a:picLocks noChangeAspect="1"/>
          </p:cNvPicPr>
          <p:nvPr/>
        </p:nvPicPr>
        <p:blipFill>
          <a:blip r:embed="rId2"/>
          <a:stretch>
            <a:fillRect/>
          </a:stretch>
        </p:blipFill>
        <p:spPr>
          <a:xfrm>
            <a:off x="1390435" y="0"/>
            <a:ext cx="9144000" cy="6858000"/>
          </a:xfrm>
          <a:prstGeom prst="rect">
            <a:avLst/>
          </a:prstGeom>
        </p:spPr>
      </p:pic>
    </p:spTree>
    <p:extLst>
      <p:ext uri="{BB962C8B-B14F-4D97-AF65-F5344CB8AC3E}">
        <p14:creationId xmlns:p14="http://schemas.microsoft.com/office/powerpoint/2010/main" val="290677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69E22-7E3E-42CD-886A-69E5A8CA78E8}"/>
              </a:ext>
            </a:extLst>
          </p:cNvPr>
          <p:cNvPicPr>
            <a:picLocks noChangeAspect="1"/>
          </p:cNvPicPr>
          <p:nvPr/>
        </p:nvPicPr>
        <p:blipFill>
          <a:blip r:embed="rId2"/>
          <a:stretch>
            <a:fillRect/>
          </a:stretch>
        </p:blipFill>
        <p:spPr>
          <a:xfrm>
            <a:off x="94813" y="345057"/>
            <a:ext cx="11985587" cy="6159260"/>
          </a:xfrm>
          <a:prstGeom prst="rect">
            <a:avLst/>
          </a:prstGeom>
        </p:spPr>
      </p:pic>
    </p:spTree>
    <p:extLst>
      <p:ext uri="{BB962C8B-B14F-4D97-AF65-F5344CB8AC3E}">
        <p14:creationId xmlns:p14="http://schemas.microsoft.com/office/powerpoint/2010/main" val="294782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3079D-7A3A-4865-8138-448337A720D5}"/>
              </a:ext>
            </a:extLst>
          </p:cNvPr>
          <p:cNvPicPr>
            <a:picLocks noChangeAspect="1"/>
          </p:cNvPicPr>
          <p:nvPr/>
        </p:nvPicPr>
        <p:blipFill>
          <a:blip r:embed="rId2"/>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5DBA4F9E-20BE-497B-B0EE-B5C25ECE706C}"/>
              </a:ext>
            </a:extLst>
          </p:cNvPr>
          <p:cNvSpPr>
            <a:spLocks noGrp="1"/>
          </p:cNvSpPr>
          <p:nvPr>
            <p:ph type="title"/>
          </p:nvPr>
        </p:nvSpPr>
        <p:spPr/>
        <p:txBody>
          <a:bodyPr/>
          <a:lstStyle/>
          <a:p>
            <a:r>
              <a:rPr lang="en-US" sz="4000" b="1" dirty="0">
                <a:solidFill>
                  <a:schemeClr val="accent1">
                    <a:lumMod val="75000"/>
                  </a:schemeClr>
                </a:solidFill>
              </a:rPr>
              <a:t>Let’s Go Walking to School </a:t>
            </a:r>
            <a:br>
              <a:rPr lang="en-US" sz="4000" b="1" dirty="0">
                <a:solidFill>
                  <a:schemeClr val="accent1">
                    <a:lumMod val="75000"/>
                  </a:schemeClr>
                </a:solidFill>
              </a:rPr>
            </a:br>
            <a:r>
              <a:rPr lang="en-US" sz="4000" b="1" dirty="0">
                <a:solidFill>
                  <a:schemeClr val="accent1">
                    <a:lumMod val="75000"/>
                  </a:schemeClr>
                </a:solidFill>
              </a:rPr>
              <a:t>October 30, 2019</a:t>
            </a:r>
          </a:p>
        </p:txBody>
      </p:sp>
      <p:pic>
        <p:nvPicPr>
          <p:cNvPr id="7" name="Picture 6">
            <a:extLst>
              <a:ext uri="{FF2B5EF4-FFF2-40B4-BE49-F238E27FC236}">
                <a16:creationId xmlns:a16="http://schemas.microsoft.com/office/drawing/2014/main" id="{5962AF6F-C7E8-42B3-BF35-2DB4664E048B}"/>
              </a:ext>
            </a:extLst>
          </p:cNvPr>
          <p:cNvPicPr>
            <a:picLocks noChangeAspect="1"/>
          </p:cNvPicPr>
          <p:nvPr/>
        </p:nvPicPr>
        <p:blipFill>
          <a:blip r:embed="rId3"/>
          <a:stretch>
            <a:fillRect/>
          </a:stretch>
        </p:blipFill>
        <p:spPr>
          <a:xfrm>
            <a:off x="2747962" y="1688757"/>
            <a:ext cx="7774057" cy="4069492"/>
          </a:xfrm>
          <a:prstGeom prst="rect">
            <a:avLst/>
          </a:prstGeom>
        </p:spPr>
      </p:pic>
      <p:pic>
        <p:nvPicPr>
          <p:cNvPr id="8" name="Picture 7">
            <a:extLst>
              <a:ext uri="{FF2B5EF4-FFF2-40B4-BE49-F238E27FC236}">
                <a16:creationId xmlns:a16="http://schemas.microsoft.com/office/drawing/2014/main" id="{2677F479-E752-4B76-A8F5-F093C949F6AF}"/>
              </a:ext>
            </a:extLst>
          </p:cNvPr>
          <p:cNvPicPr>
            <a:picLocks noChangeAspect="1"/>
          </p:cNvPicPr>
          <p:nvPr/>
        </p:nvPicPr>
        <p:blipFill rotWithShape="1">
          <a:blip r:embed="rId4"/>
          <a:srcRect l="20386" t="9777" r="20877" b="24045"/>
          <a:stretch/>
        </p:blipFill>
        <p:spPr>
          <a:xfrm>
            <a:off x="6096000" y="3290365"/>
            <a:ext cx="1046206" cy="10715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6963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EFDB8-9D25-0640-87AA-27C3F038CC26}"/>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AD6D36D0-B487-4C69-AD43-B994288DFB47}"/>
              </a:ext>
            </a:extLst>
          </p:cNvPr>
          <p:cNvPicPr>
            <a:picLocks noChangeAspect="1"/>
          </p:cNvPicPr>
          <p:nvPr/>
        </p:nvPicPr>
        <p:blipFill>
          <a:blip r:embed="rId4"/>
          <a:stretch>
            <a:fillRect/>
          </a:stretch>
        </p:blipFill>
        <p:spPr>
          <a:xfrm>
            <a:off x="3164868" y="82193"/>
            <a:ext cx="4160607" cy="5882874"/>
          </a:xfrm>
          <a:prstGeom prst="rect">
            <a:avLst/>
          </a:prstGeom>
        </p:spPr>
      </p:pic>
    </p:spTree>
    <p:extLst>
      <p:ext uri="{BB962C8B-B14F-4D97-AF65-F5344CB8AC3E}">
        <p14:creationId xmlns:p14="http://schemas.microsoft.com/office/powerpoint/2010/main" val="322419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EFDB8-9D25-0640-87AA-27C3F038CC26}"/>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90718B9-187E-E042-B1B0-2D6CD9D4D4B5}"/>
              </a:ext>
            </a:extLst>
          </p:cNvPr>
          <p:cNvPicPr>
            <a:picLocks noChangeAspect="1"/>
          </p:cNvPicPr>
          <p:nvPr/>
        </p:nvPicPr>
        <p:blipFill>
          <a:blip r:embed="rId3"/>
          <a:stretch>
            <a:fillRect/>
          </a:stretch>
        </p:blipFill>
        <p:spPr>
          <a:xfrm>
            <a:off x="6350" y="0"/>
            <a:ext cx="12179300" cy="6858000"/>
          </a:xfrm>
          <a:prstGeom prst="rect">
            <a:avLst/>
          </a:prstGeom>
        </p:spPr>
      </p:pic>
      <p:pic>
        <p:nvPicPr>
          <p:cNvPr id="4" name="Picture 3">
            <a:extLst>
              <a:ext uri="{FF2B5EF4-FFF2-40B4-BE49-F238E27FC236}">
                <a16:creationId xmlns:a16="http://schemas.microsoft.com/office/drawing/2014/main" id="{912B4AAC-5591-4C97-B59D-1EEE4659A4E2}"/>
              </a:ext>
            </a:extLst>
          </p:cNvPr>
          <p:cNvPicPr>
            <a:picLocks noChangeAspect="1"/>
          </p:cNvPicPr>
          <p:nvPr/>
        </p:nvPicPr>
        <p:blipFill>
          <a:blip r:embed="rId4"/>
          <a:stretch>
            <a:fillRect/>
          </a:stretch>
        </p:blipFill>
        <p:spPr>
          <a:xfrm>
            <a:off x="0" y="1399150"/>
            <a:ext cx="12192000" cy="3832030"/>
          </a:xfrm>
          <a:prstGeom prst="rect">
            <a:avLst/>
          </a:prstGeom>
        </p:spPr>
      </p:pic>
    </p:spTree>
    <p:extLst>
      <p:ext uri="{BB962C8B-B14F-4D97-AF65-F5344CB8AC3E}">
        <p14:creationId xmlns:p14="http://schemas.microsoft.com/office/powerpoint/2010/main" val="1009337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0AC8A0-9FA3-4F83-96B3-9F2B98B6386D}"/>
              </a:ext>
            </a:extLst>
          </p:cNvPr>
          <p:cNvPicPr>
            <a:picLocks noChangeAspect="1"/>
          </p:cNvPicPr>
          <p:nvPr/>
        </p:nvPicPr>
        <p:blipFill>
          <a:blip r:embed="rId2"/>
          <a:stretch>
            <a:fillRect/>
          </a:stretch>
        </p:blipFill>
        <p:spPr>
          <a:xfrm>
            <a:off x="23603" y="3716"/>
            <a:ext cx="12179300" cy="6858000"/>
          </a:xfrm>
          <a:prstGeom prst="rect">
            <a:avLst/>
          </a:prstGeom>
        </p:spPr>
      </p:pic>
      <p:sp>
        <p:nvSpPr>
          <p:cNvPr id="3" name="object 3"/>
          <p:cNvSpPr/>
          <p:nvPr/>
        </p:nvSpPr>
        <p:spPr>
          <a:xfrm>
            <a:off x="4038600" y="1030288"/>
            <a:ext cx="3697230" cy="101193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ctrTitle"/>
          </p:nvPr>
        </p:nvSpPr>
        <p:spPr>
          <a:prstGeom prst="rect">
            <a:avLst/>
          </a:prstGeom>
        </p:spPr>
        <p:txBody>
          <a:bodyPr vert="horz" wrap="square" lIns="0" tIns="83820" rIns="0" bIns="0" rtlCol="0">
            <a:spAutoFit/>
          </a:bodyPr>
          <a:lstStyle/>
          <a:p>
            <a:pPr marL="17780" marR="5080" indent="1269365">
              <a:lnSpc>
                <a:spcPts val="4300"/>
              </a:lnSpc>
              <a:spcBef>
                <a:spcPts val="660"/>
              </a:spcBef>
              <a:tabLst>
                <a:tab pos="2332990" algn="l"/>
                <a:tab pos="5099685" algn="l"/>
              </a:tabLst>
            </a:pPr>
            <a:r>
              <a:rPr spc="-5" dirty="0"/>
              <a:t>Broward Complete </a:t>
            </a:r>
            <a:r>
              <a:rPr dirty="0"/>
              <a:t>Streets  </a:t>
            </a:r>
            <a:r>
              <a:rPr spc="-5" dirty="0"/>
              <a:t>Advisory	Committee	</a:t>
            </a:r>
            <a:r>
              <a:rPr dirty="0"/>
              <a:t>(CSAC)</a:t>
            </a:r>
            <a:r>
              <a:rPr spc="-80" dirty="0"/>
              <a:t> </a:t>
            </a:r>
            <a:r>
              <a:rPr spc="-5" dirty="0"/>
              <a:t>Meeting</a:t>
            </a:r>
          </a:p>
        </p:txBody>
      </p:sp>
      <p:sp>
        <p:nvSpPr>
          <p:cNvPr id="5" name="object 5"/>
          <p:cNvSpPr txBox="1"/>
          <p:nvPr/>
        </p:nvSpPr>
        <p:spPr>
          <a:xfrm>
            <a:off x="4106221" y="3949676"/>
            <a:ext cx="4014063" cy="382156"/>
          </a:xfrm>
          <a:prstGeom prst="rect">
            <a:avLst/>
          </a:prstGeom>
        </p:spPr>
        <p:txBody>
          <a:bodyPr vert="horz" wrap="square" lIns="0" tIns="12700" rIns="0" bIns="0" rtlCol="0">
            <a:spAutoFit/>
          </a:bodyPr>
          <a:lstStyle/>
          <a:p>
            <a:pPr marL="12700">
              <a:lnSpc>
                <a:spcPct val="100000"/>
              </a:lnSpc>
              <a:spcBef>
                <a:spcPts val="100"/>
              </a:spcBef>
            </a:pPr>
            <a:r>
              <a:rPr sz="2400" spc="-30" dirty="0">
                <a:solidFill>
                  <a:srgbClr val="39499B"/>
                </a:solidFill>
                <a:latin typeface="Arial"/>
                <a:cs typeface="Arial"/>
              </a:rPr>
              <a:t>Monday, </a:t>
            </a:r>
            <a:r>
              <a:rPr lang="en-US" sz="2400" dirty="0" smtClean="0">
                <a:solidFill>
                  <a:srgbClr val="39499B"/>
                </a:solidFill>
                <a:latin typeface="Arial"/>
                <a:cs typeface="Arial"/>
              </a:rPr>
              <a:t>November</a:t>
            </a:r>
            <a:r>
              <a:rPr lang="en-US" sz="2400" spc="-60" dirty="0">
                <a:solidFill>
                  <a:srgbClr val="39499B"/>
                </a:solidFill>
                <a:latin typeface="Arial"/>
                <a:cs typeface="Arial"/>
              </a:rPr>
              <a:t> </a:t>
            </a:r>
            <a:r>
              <a:rPr lang="en-US" sz="2400" spc="-60" dirty="0" smtClean="0">
                <a:solidFill>
                  <a:srgbClr val="39499B"/>
                </a:solidFill>
                <a:latin typeface="Arial"/>
                <a:cs typeface="Arial"/>
              </a:rPr>
              <a:t>11,</a:t>
            </a:r>
            <a:r>
              <a:rPr sz="2400" spc="-50" dirty="0" smtClean="0">
                <a:solidFill>
                  <a:srgbClr val="39499B"/>
                </a:solidFill>
                <a:latin typeface="Arial"/>
                <a:cs typeface="Arial"/>
              </a:rPr>
              <a:t> </a:t>
            </a:r>
            <a:r>
              <a:rPr sz="2400" dirty="0">
                <a:solidFill>
                  <a:srgbClr val="39499B"/>
                </a:solidFill>
                <a:latin typeface="Arial"/>
                <a:cs typeface="Arial"/>
              </a:rPr>
              <a:t>2019</a:t>
            </a:r>
            <a:endParaRPr sz="24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4A620A-1507-1E42-AC52-7BDDB759163A}"/>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9BA9700-CCBA-4C23-888C-4171B88421EA}"/>
              </a:ext>
            </a:extLst>
          </p:cNvPr>
          <p:cNvSpPr>
            <a:spLocks noGrp="1"/>
          </p:cNvSpPr>
          <p:nvPr>
            <p:ph idx="1"/>
          </p:nvPr>
        </p:nvSpPr>
        <p:spPr>
          <a:xfrm>
            <a:off x="771525" y="1381125"/>
            <a:ext cx="10515600" cy="4652963"/>
          </a:xfrm>
        </p:spPr>
        <p:txBody>
          <a:bodyPr>
            <a:normAutofit/>
          </a:bodyPr>
          <a:lstStyle/>
          <a:p>
            <a:pPr marL="0" indent="0" algn="ctr">
              <a:buNone/>
            </a:pPr>
            <a:r>
              <a:rPr lang="en-US" sz="2600" dirty="0">
                <a:solidFill>
                  <a:schemeClr val="accent1">
                    <a:lumMod val="75000"/>
                  </a:schemeClr>
                </a:solidFill>
                <a:latin typeface="Arial" panose="020B0604020202020204" pitchFamily="34" charset="0"/>
                <a:cs typeface="Arial" panose="020B0604020202020204" pitchFamily="34" charset="0"/>
              </a:rPr>
              <a:t>Bringing a focus on building and implementing a collective regional vision for better streets, better communities, and a better life for all residents. </a:t>
            </a:r>
          </a:p>
          <a:p>
            <a:pPr marL="0" indent="0" algn="ctr">
              <a:buNone/>
            </a:pPr>
            <a:r>
              <a:rPr lang="en-US" sz="2600" b="1" dirty="0">
                <a:solidFill>
                  <a:schemeClr val="accent1">
                    <a:lumMod val="75000"/>
                  </a:schemeClr>
                </a:solidFill>
                <a:latin typeface="Arial" panose="020B0604020202020204" pitchFamily="34" charset="0"/>
                <a:cs typeface="Arial" panose="020B0604020202020204" pitchFamily="34" charset="0"/>
              </a:rPr>
              <a:t>This year, the Summit is returning to where it all started, Broward County! </a:t>
            </a:r>
          </a:p>
          <a:p>
            <a:r>
              <a:rPr lang="en-US" sz="2600" dirty="0">
                <a:solidFill>
                  <a:schemeClr val="accent1">
                    <a:lumMod val="75000"/>
                  </a:schemeClr>
                </a:solidFill>
                <a:latin typeface="Arial" panose="020B0604020202020204" pitchFamily="34" charset="0"/>
                <a:cs typeface="Arial" panose="020B0604020202020204" pitchFamily="34" charset="0"/>
              </a:rPr>
              <a:t>February 6 and 7 , 2020</a:t>
            </a:r>
          </a:p>
          <a:p>
            <a:pPr lvl="1"/>
            <a:r>
              <a:rPr lang="en-US" sz="2600" dirty="0">
                <a:solidFill>
                  <a:schemeClr val="accent1">
                    <a:lumMod val="75000"/>
                  </a:schemeClr>
                </a:solidFill>
                <a:latin typeface="Arial" panose="020B0604020202020204" pitchFamily="34" charset="0"/>
                <a:cs typeface="Arial" panose="020B0604020202020204" pitchFamily="34" charset="0"/>
              </a:rPr>
              <a:t>February 6th, Mobile </a:t>
            </a:r>
            <a:r>
              <a:rPr lang="en-US" sz="2600" dirty="0" smtClean="0">
                <a:solidFill>
                  <a:schemeClr val="accent1">
                    <a:lumMod val="75000"/>
                  </a:schemeClr>
                </a:solidFill>
                <a:latin typeface="Arial" panose="020B0604020202020204" pitchFamily="34" charset="0"/>
                <a:cs typeface="Arial" panose="020B0604020202020204" pitchFamily="34" charset="0"/>
              </a:rPr>
              <a:t>Workshops/Opening Reception</a:t>
            </a:r>
            <a:endParaRPr lang="en-US" sz="2600" dirty="0">
              <a:solidFill>
                <a:schemeClr val="accent1">
                  <a:lumMod val="75000"/>
                </a:schemeClr>
              </a:solidFill>
              <a:latin typeface="Arial" panose="020B0604020202020204" pitchFamily="34" charset="0"/>
              <a:cs typeface="Arial" panose="020B0604020202020204" pitchFamily="34" charset="0"/>
            </a:endParaRPr>
          </a:p>
          <a:p>
            <a:pPr lvl="1"/>
            <a:r>
              <a:rPr lang="en-US" sz="2600" dirty="0">
                <a:solidFill>
                  <a:schemeClr val="accent1">
                    <a:lumMod val="75000"/>
                  </a:schemeClr>
                </a:solidFill>
                <a:latin typeface="Arial" panose="020B0604020202020204" pitchFamily="34" charset="0"/>
                <a:cs typeface="Arial" panose="020B0604020202020204" pitchFamily="34" charset="0"/>
              </a:rPr>
              <a:t>February 7th, </a:t>
            </a:r>
            <a:r>
              <a:rPr lang="en-US" sz="2600" dirty="0" smtClean="0">
                <a:solidFill>
                  <a:schemeClr val="accent1">
                    <a:lumMod val="75000"/>
                  </a:schemeClr>
                </a:solidFill>
                <a:latin typeface="Arial" panose="020B0604020202020204" pitchFamily="34" charset="0"/>
                <a:cs typeface="Arial" panose="020B0604020202020204" pitchFamily="34" charset="0"/>
              </a:rPr>
              <a:t>Main </a:t>
            </a:r>
            <a:r>
              <a:rPr lang="en-US" sz="2600" dirty="0">
                <a:solidFill>
                  <a:schemeClr val="accent1">
                    <a:lumMod val="75000"/>
                  </a:schemeClr>
                </a:solidFill>
                <a:latin typeface="Arial" panose="020B0604020202020204" pitchFamily="34" charset="0"/>
                <a:cs typeface="Arial" panose="020B0604020202020204" pitchFamily="34" charset="0"/>
              </a:rPr>
              <a:t>Conference Day</a:t>
            </a:r>
          </a:p>
          <a:p>
            <a:r>
              <a:rPr lang="en-US" sz="2600" dirty="0">
                <a:solidFill>
                  <a:schemeClr val="accent1">
                    <a:lumMod val="75000"/>
                  </a:schemeClr>
                </a:solidFill>
                <a:latin typeface="Arial" panose="020B0604020202020204" pitchFamily="34" charset="0"/>
                <a:cs typeface="Arial" panose="020B0604020202020204" pitchFamily="34" charset="0"/>
              </a:rPr>
              <a:t>Early Registration ends on December 15th, 2019</a:t>
            </a:r>
          </a:p>
          <a:p>
            <a:r>
              <a:rPr lang="en-US" sz="2600" dirty="0">
                <a:solidFill>
                  <a:schemeClr val="accent1">
                    <a:lumMod val="75000"/>
                  </a:schemeClr>
                </a:solidFill>
                <a:latin typeface="Arial" panose="020B0604020202020204" pitchFamily="34" charset="0"/>
                <a:cs typeface="Arial" panose="020B0604020202020204" pitchFamily="34" charset="0"/>
              </a:rPr>
              <a:t>Visit Safetreetssummit.org</a:t>
            </a:r>
          </a:p>
          <a:p>
            <a:pPr>
              <a:buFontTx/>
              <a:buChar char="-"/>
            </a:pPr>
            <a:endParaRPr lang="en-US" dirty="0"/>
          </a:p>
        </p:txBody>
      </p:sp>
      <p:sp>
        <p:nvSpPr>
          <p:cNvPr id="4" name="Title 1">
            <a:extLst>
              <a:ext uri="{FF2B5EF4-FFF2-40B4-BE49-F238E27FC236}">
                <a16:creationId xmlns:a16="http://schemas.microsoft.com/office/drawing/2014/main" id="{770AD199-6C56-4C8F-B2A3-51A457FCA47D}"/>
              </a:ext>
            </a:extLst>
          </p:cNvPr>
          <p:cNvSpPr>
            <a:spLocks noGrp="1"/>
          </p:cNvSpPr>
          <p:nvPr>
            <p:ph type="title"/>
          </p:nvPr>
        </p:nvSpPr>
        <p:spPr>
          <a:xfrm>
            <a:off x="838200" y="365125"/>
            <a:ext cx="10515600" cy="1325563"/>
          </a:xfrm>
        </p:spPr>
        <p:txBody>
          <a:bodyPr/>
          <a:lstStyle/>
          <a:p>
            <a:r>
              <a:rPr lang="en-US" dirty="0">
                <a:solidFill>
                  <a:schemeClr val="accent1">
                    <a:lumMod val="75000"/>
                  </a:schemeClr>
                </a:solidFill>
                <a:latin typeface="Arial" panose="020B0604020202020204" pitchFamily="34" charset="0"/>
                <a:cs typeface="Arial" panose="020B0604020202020204" pitchFamily="34" charset="0"/>
              </a:rPr>
              <a:t>Vision 20/20</a:t>
            </a:r>
          </a:p>
        </p:txBody>
      </p:sp>
    </p:spTree>
    <p:extLst>
      <p:ext uri="{BB962C8B-B14F-4D97-AF65-F5344CB8AC3E}">
        <p14:creationId xmlns:p14="http://schemas.microsoft.com/office/powerpoint/2010/main" val="344587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41D113-BF4A-634F-BCB5-1E221B953669}"/>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p:cNvSpPr>
            <a:spLocks noGrp="1"/>
          </p:cNvSpPr>
          <p:nvPr>
            <p:ph type="title"/>
          </p:nvPr>
        </p:nvSpPr>
        <p:spPr>
          <a:xfrm>
            <a:off x="838200" y="365125"/>
            <a:ext cx="10515600" cy="1325563"/>
          </a:xfrm>
        </p:spPr>
        <p:txBody>
          <a:bodyPr/>
          <a:lstStyle/>
          <a:p>
            <a:r>
              <a:rPr lang="en-US" b="1" dirty="0" smtClean="0">
                <a:solidFill>
                  <a:schemeClr val="accent1">
                    <a:lumMod val="75000"/>
                  </a:schemeClr>
                </a:solidFill>
              </a:rPr>
              <a:t>Metropolitan Transportation Plan</a:t>
            </a:r>
            <a:endParaRPr lang="es-PE" b="1" dirty="0">
              <a:solidFill>
                <a:schemeClr val="accent1">
                  <a:lumMod val="75000"/>
                </a:schemeClr>
              </a:solidFill>
            </a:endParaRPr>
          </a:p>
        </p:txBody>
      </p:sp>
      <p:sp>
        <p:nvSpPr>
          <p:cNvPr id="4" name="Content Placeholder 2"/>
          <p:cNvSpPr>
            <a:spLocks noGrp="1"/>
          </p:cNvSpPr>
          <p:nvPr>
            <p:ph idx="1"/>
          </p:nvPr>
        </p:nvSpPr>
        <p:spPr>
          <a:xfrm>
            <a:off x="838200" y="1825625"/>
            <a:ext cx="10515600" cy="4351338"/>
          </a:xfrm>
        </p:spPr>
        <p:txBody>
          <a:bodyPr/>
          <a:lstStyle/>
          <a:p>
            <a:r>
              <a:rPr lang="en-US" dirty="0" smtClean="0"/>
              <a:t>Place Holder</a:t>
            </a:r>
            <a:endParaRPr lang="es-PE" dirty="0"/>
          </a:p>
        </p:txBody>
      </p:sp>
      <p:sp>
        <p:nvSpPr>
          <p:cNvPr id="6" name="Title 11"/>
          <p:cNvSpPr txBox="1">
            <a:spLocks/>
          </p:cNvSpPr>
          <p:nvPr/>
        </p:nvSpPr>
        <p:spPr>
          <a:xfrm>
            <a:off x="2675202" y="2661962"/>
            <a:ext cx="6187052" cy="2008104"/>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smtClean="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PETER GIES,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AICP</a:t>
            </a:r>
          </a:p>
          <a:p>
            <a:pPr algn="l"/>
            <a:r>
              <a:rPr lang="en-US" sz="3599" b="1" dirty="0" smtClean="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SYSTEMS PLANNING MANAGER</a:t>
            </a:r>
            <a:endPar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096971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43225"/>
            <a:ext cx="9144000" cy="1138238"/>
          </a:xfrm>
        </p:spPr>
        <p:txBody>
          <a:bodyPr anchor="ctr">
            <a:normAutofit fontScale="90000"/>
          </a:bodyPr>
          <a:lstStyle/>
          <a:p>
            <a:r>
              <a:rPr lang="en-US" b="1" dirty="0" smtClean="0"/>
              <a:t>Commitment 2045 Metropolitan Transportation Plan (MTP)</a:t>
            </a:r>
            <a:r>
              <a:rPr lang="en-US" b="1" dirty="0"/>
              <a:t/>
            </a:r>
            <a:br>
              <a:rPr lang="en-US" b="1" dirty="0"/>
            </a:br>
            <a:r>
              <a:rPr lang="en-US" sz="2000" b="1" dirty="0"/>
              <a:t> </a:t>
            </a:r>
            <a:r>
              <a:rPr lang="en-US" b="1" dirty="0"/>
              <a:t/>
            </a:r>
            <a:br>
              <a:rPr lang="en-US" b="1" dirty="0"/>
            </a:br>
            <a:r>
              <a:rPr lang="en-US" sz="2400" dirty="0" smtClean="0"/>
              <a:t>Complete Streets Advisory Committee Meeting </a:t>
            </a:r>
            <a:r>
              <a:rPr lang="en-US" sz="2400" dirty="0"/>
              <a:t>– </a:t>
            </a:r>
            <a:r>
              <a:rPr lang="en-US" sz="2400" dirty="0" smtClean="0"/>
              <a:t>November 4, </a:t>
            </a:r>
            <a:r>
              <a:rPr lang="en-US" sz="2400" dirty="0"/>
              <a:t>2019</a:t>
            </a:r>
          </a:p>
        </p:txBody>
      </p:sp>
      <p:sp>
        <p:nvSpPr>
          <p:cNvPr id="7" name="Subtitle 2"/>
          <p:cNvSpPr>
            <a:spLocks noGrp="1"/>
          </p:cNvSpPr>
          <p:nvPr>
            <p:ph type="subTitle" idx="1"/>
          </p:nvPr>
        </p:nvSpPr>
        <p:spPr/>
        <p:txBody>
          <a:bodyPr anchor="ctr">
            <a:normAutofit/>
          </a:bodyPr>
          <a:lstStyle/>
          <a:p>
            <a:endParaRPr lang="en-US" sz="1800" b="1" dirty="0"/>
          </a:p>
          <a:p>
            <a:endParaRPr lang="en-US" sz="1800" b="1" dirty="0"/>
          </a:p>
          <a:p>
            <a:endParaRPr lang="en-US" sz="2000" dirty="0"/>
          </a:p>
          <a:p>
            <a:pPr lvl="0"/>
            <a:endParaRPr lang="en-US" sz="1600" dirty="0"/>
          </a:p>
          <a:p>
            <a:endParaRPr lang="en-US" dirty="0"/>
          </a:p>
        </p:txBody>
      </p:sp>
    </p:spTree>
    <p:extLst>
      <p:ext uri="{BB962C8B-B14F-4D97-AF65-F5344CB8AC3E}">
        <p14:creationId xmlns:p14="http://schemas.microsoft.com/office/powerpoint/2010/main" val="198985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071" y="606668"/>
            <a:ext cx="4496679" cy="4496679"/>
          </a:xfrm>
          <a:prstGeom prst="rect">
            <a:avLst/>
          </a:prstGeom>
        </p:spPr>
      </p:pic>
    </p:spTree>
    <p:extLst>
      <p:ext uri="{BB962C8B-B14F-4D97-AF65-F5344CB8AC3E}">
        <p14:creationId xmlns:p14="http://schemas.microsoft.com/office/powerpoint/2010/main" val="3165501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smtClean="0"/>
              <a:t>Transportation Planning - Overview</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0508" y="2995753"/>
            <a:ext cx="4051145" cy="1606824"/>
          </a:xfrm>
          <a:prstGeom prst="rect">
            <a:avLst/>
          </a:prstGeom>
        </p:spPr>
      </p:pic>
      <p:sp>
        <p:nvSpPr>
          <p:cNvPr id="19" name="TextBox 18"/>
          <p:cNvSpPr txBox="1"/>
          <p:nvPr/>
        </p:nvSpPr>
        <p:spPr>
          <a:xfrm>
            <a:off x="958362" y="1308166"/>
            <a:ext cx="10395438" cy="136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39499B"/>
                </a:solidFill>
                <a:effectLst/>
                <a:uLnTx/>
                <a:uFillTx/>
                <a:latin typeface="Arial" panose="020B0604020202020204" pitchFamily="34" charset="0"/>
                <a:ea typeface="+mn-ea"/>
                <a:cs typeface="Arial" panose="020B0604020202020204" pitchFamily="34" charset="0"/>
              </a:rPr>
              <a:t>The </a:t>
            </a:r>
            <a:r>
              <a:rPr kumimoji="0" lang="en-US" sz="2400" b="1" i="0" u="none" strike="noStrike" kern="1200" cap="none" spc="0" normalizeH="0" baseline="0" noProof="0" dirty="0" smtClean="0">
                <a:ln>
                  <a:noFill/>
                </a:ln>
                <a:solidFill>
                  <a:srgbClr val="39499B"/>
                </a:solidFill>
                <a:effectLst/>
                <a:uLnTx/>
                <a:uFillTx/>
                <a:latin typeface="Arial" panose="020B0604020202020204" pitchFamily="34" charset="0"/>
                <a:ea typeface="+mn-ea"/>
                <a:cs typeface="Arial" panose="020B0604020202020204" pitchFamily="34" charset="0"/>
              </a:rPr>
              <a:t>Broward MPO’s Metropolitan Transportation Plan</a:t>
            </a:r>
            <a:r>
              <a:rPr kumimoji="0" lang="en-US" sz="2400" b="0" i="0" u="none" strike="noStrike" kern="1200" cap="none" spc="0" normalizeH="0" baseline="0" noProof="0" dirty="0" smtClean="0">
                <a:ln>
                  <a:noFill/>
                </a:ln>
                <a:solidFill>
                  <a:srgbClr val="39499B"/>
                </a:solidFill>
                <a:effectLst/>
                <a:uLnTx/>
                <a:uFillTx/>
                <a:latin typeface="Arial" panose="020B0604020202020204" pitchFamily="34" charset="0"/>
                <a:ea typeface="+mn-ea"/>
                <a:cs typeface="Arial" panose="020B0604020202020204" pitchFamily="34" charset="0"/>
              </a:rPr>
              <a:t> is a federally required 25-year long-range planning document and is updated every 5 years</a:t>
            </a:r>
            <a:r>
              <a:rPr kumimoji="0" lang="en-US" sz="2400" b="0" i="0" u="none" strike="noStrike" kern="1200" cap="none" spc="0" normalizeH="0" baseline="0" noProof="0" dirty="0">
                <a:ln>
                  <a:noFill/>
                </a:ln>
                <a:solidFill>
                  <a:srgbClr val="39499B"/>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smtClean="0">
                <a:ln>
                  <a:noFill/>
                </a:ln>
                <a:solidFill>
                  <a:srgbClr val="39499B"/>
                </a:solidFill>
                <a:effectLst/>
                <a:uLnTx/>
                <a:uFillTx/>
                <a:latin typeface="Arial" panose="020B0604020202020204" pitchFamily="34" charset="0"/>
                <a:ea typeface="+mn-ea"/>
                <a:cs typeface="Arial" panose="020B0604020202020204" pitchFamily="34" charset="0"/>
              </a:rPr>
              <a:t>to help </a:t>
            </a:r>
            <a:r>
              <a:rPr kumimoji="0" lang="en-US" sz="2400" b="0" i="0" u="none" strike="noStrike" kern="1200" cap="none" spc="0" normalizeH="0" baseline="0" noProof="0" dirty="0">
                <a:ln>
                  <a:noFill/>
                </a:ln>
                <a:solidFill>
                  <a:srgbClr val="39499B"/>
                </a:solidFill>
                <a:effectLst/>
                <a:uLnTx/>
                <a:uFillTx/>
                <a:latin typeface="Arial" panose="020B0604020202020204" pitchFamily="34" charset="0"/>
                <a:ea typeface="+mn-ea"/>
                <a:cs typeface="Arial" panose="020B0604020202020204" pitchFamily="34" charset="0"/>
              </a:rPr>
              <a:t>guide </a:t>
            </a:r>
            <a:r>
              <a:rPr kumimoji="0" lang="en-US" sz="2400" b="0" i="0" u="none" strike="noStrike" kern="1200" cap="none" spc="0" normalizeH="0" baseline="0" noProof="0" dirty="0" smtClean="0">
                <a:ln>
                  <a:noFill/>
                </a:ln>
                <a:solidFill>
                  <a:srgbClr val="39499B"/>
                </a:solidFill>
                <a:effectLst/>
                <a:uLnTx/>
                <a:uFillTx/>
                <a:latin typeface="Arial" panose="020B0604020202020204" pitchFamily="34" charset="0"/>
                <a:ea typeface="+mn-ea"/>
                <a:cs typeface="Arial" panose="020B0604020202020204" pitchFamily="34" charset="0"/>
              </a:rPr>
              <a:t>federal/state transportation investments</a:t>
            </a:r>
            <a:r>
              <a:rPr kumimoji="0" lang="en-US" sz="2400" b="0" i="0" u="none" strike="noStrike" kern="1200" cap="none" spc="0" normalizeH="0" baseline="0" noProof="0" dirty="0">
                <a:ln>
                  <a:noFill/>
                </a:ln>
                <a:solidFill>
                  <a:srgbClr val="39499B"/>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smtClean="0">
              <a:ln>
                <a:noFill/>
              </a:ln>
              <a:solidFill>
                <a:srgbClr val="3949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9499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198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93726" y="1114625"/>
            <a:ext cx="10996019" cy="1927514"/>
          </a:xfrm>
        </p:spPr>
        <p:txBody>
          <a:bodyPr>
            <a:normAutofit/>
          </a:bodyPr>
          <a:lstStyle/>
          <a:p>
            <a:pPr marL="0" indent="0" algn="ctr">
              <a:buNone/>
            </a:pPr>
            <a:r>
              <a:rPr lang="en-US" dirty="0" smtClean="0"/>
              <a:t>Transportation needs are identified using </a:t>
            </a:r>
            <a:r>
              <a:rPr lang="en-US" b="1" dirty="0" smtClean="0"/>
              <a:t>partner input </a:t>
            </a:r>
            <a:r>
              <a:rPr lang="en-US" dirty="0" smtClean="0"/>
              <a:t>and </a:t>
            </a:r>
            <a:r>
              <a:rPr lang="en-US" b="1" dirty="0" smtClean="0"/>
              <a:t>latest available data</a:t>
            </a:r>
            <a:endParaRPr lang="en-US" b="1" dirty="0"/>
          </a:p>
        </p:txBody>
      </p:sp>
      <p:sp>
        <p:nvSpPr>
          <p:cNvPr id="3" name="Content Placeholder 2"/>
          <p:cNvSpPr>
            <a:spLocks noGrp="1"/>
          </p:cNvSpPr>
          <p:nvPr>
            <p:ph sz="quarter" idx="11"/>
          </p:nvPr>
        </p:nvSpPr>
        <p:spPr/>
        <p:txBody>
          <a:bodyPr/>
          <a:lstStyle/>
          <a:p>
            <a:r>
              <a:rPr lang="en-US" cap="none" dirty="0" smtClean="0"/>
              <a:t>Transportation Needs Assessment</a:t>
            </a:r>
            <a:endParaRPr lang="en-US" cap="none" dirty="0"/>
          </a:p>
        </p:txBody>
      </p:sp>
      <p:sp>
        <p:nvSpPr>
          <p:cNvPr id="4" name="Content Placeholder 1"/>
          <p:cNvSpPr txBox="1">
            <a:spLocks/>
          </p:cNvSpPr>
          <p:nvPr/>
        </p:nvSpPr>
        <p:spPr>
          <a:xfrm>
            <a:off x="6604987" y="2626767"/>
            <a:ext cx="5311806" cy="29615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40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36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32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2800" b="1" i="0" u="sng"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Data</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Demographics</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Future Transportation Demand</a:t>
            </a:r>
            <a:endParaRPr kumimoji="0" lang="en-US" sz="2800" b="0" i="0" u="none" strike="noStrike" kern="1200" cap="none" spc="0" normalizeH="0" baseline="0" noProof="0" dirty="0">
              <a:ln>
                <a:noFill/>
              </a:ln>
              <a:solidFill>
                <a:srgbClr val="39499B"/>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39499B"/>
                </a:solidFill>
                <a:effectLst/>
                <a:uLnTx/>
                <a:uFillTx/>
                <a:latin typeface="Arial" panose="020B0604020202020204" pitchFamily="34" charset="0"/>
                <a:cs typeface="Arial" panose="020B0604020202020204" pitchFamily="34" charset="0"/>
              </a:rPr>
              <a:t>Land </a:t>
            </a:r>
            <a:r>
              <a:rPr kumimoji="0" lang="en-US" sz="28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Use</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Resiliency</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Future Technology</a:t>
            </a:r>
            <a:endParaRPr kumimoji="0" lang="en-US" sz="2800" b="0" i="0" u="none" strike="noStrike" kern="1200" cap="none" spc="0" normalizeH="0" baseline="0" noProof="0" dirty="0">
              <a:ln>
                <a:noFill/>
              </a:ln>
              <a:solidFill>
                <a:srgbClr val="39499B"/>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endParaRPr kumimoji="0" lang="en-US" sz="37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endParaRPr>
          </a:p>
        </p:txBody>
      </p:sp>
      <p:sp>
        <p:nvSpPr>
          <p:cNvPr id="6" name="Content Placeholder 1"/>
          <p:cNvSpPr txBox="1">
            <a:spLocks/>
          </p:cNvSpPr>
          <p:nvPr/>
        </p:nvSpPr>
        <p:spPr>
          <a:xfrm>
            <a:off x="827835" y="2626766"/>
            <a:ext cx="5108753" cy="32058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40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36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32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DDC"/>
              </a:buClr>
              <a:buSzTx/>
              <a:buFont typeface="Arial" panose="020B0604020202020204" pitchFamily="34" charset="0"/>
              <a:buNone/>
              <a:tabLst/>
              <a:defRPr/>
            </a:pPr>
            <a:r>
              <a:rPr kumimoji="0" lang="en-US" sz="3400" b="1" i="0" u="sng"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Partners</a:t>
            </a:r>
            <a:endParaRPr kumimoji="0" lang="en-US" sz="3400" b="1" i="0" u="sng" strike="noStrike" kern="1200" cap="none" spc="0" normalizeH="0" baseline="0" noProof="0" dirty="0">
              <a:ln>
                <a:noFill/>
              </a:ln>
              <a:solidFill>
                <a:srgbClr val="39499B"/>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Florida Department of Transportation (FDOT)</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Broward County</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Municipalities</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SFRTA (Tri-Rail)</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Port/Airport</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Public</a:t>
            </a:r>
          </a:p>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endParaRPr kumimoji="0" lang="en-US" sz="37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endParaRPr>
          </a:p>
        </p:txBody>
      </p:sp>
      <p:cxnSp>
        <p:nvCxnSpPr>
          <p:cNvPr id="7" name="Straight Connector 6"/>
          <p:cNvCxnSpPr/>
          <p:nvPr/>
        </p:nvCxnSpPr>
        <p:spPr>
          <a:xfrm>
            <a:off x="5790051" y="2588566"/>
            <a:ext cx="20329" cy="328226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85329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45123" y="246551"/>
            <a:ext cx="10996613" cy="938212"/>
          </a:xfrm>
        </p:spPr>
        <p:txBody>
          <a:bodyPr/>
          <a:lstStyle/>
          <a:p>
            <a:pPr marL="0" lvl="0" indent="0">
              <a:buNone/>
            </a:pPr>
            <a:r>
              <a:rPr lang="en-US" sz="3500" b="1" cap="all" dirty="0">
                <a:solidFill>
                  <a:srgbClr val="009DDC"/>
                </a:solidFill>
                <a:latin typeface="Arial" panose="020B0604020202020204" pitchFamily="34" charset="0"/>
                <a:cs typeface="Arial" panose="020B0604020202020204" pitchFamily="34" charset="0"/>
              </a:rPr>
              <a:t>2045 </a:t>
            </a:r>
            <a:r>
              <a:rPr lang="en-US" sz="3500" b="1" dirty="0">
                <a:solidFill>
                  <a:srgbClr val="009DDC"/>
                </a:solidFill>
                <a:latin typeface="Arial" panose="020B0604020202020204" pitchFamily="34" charset="0"/>
                <a:cs typeface="Arial" panose="020B0604020202020204" pitchFamily="34" charset="0"/>
              </a:rPr>
              <a:t>Household Density and Traffic Projections</a:t>
            </a:r>
          </a:p>
          <a:p>
            <a:pPr marL="0" indent="0">
              <a:buNone/>
            </a:pPr>
            <a:endParaRPr lang="en-US" cap="none" dirty="0"/>
          </a:p>
        </p:txBody>
      </p:sp>
      <p:pic>
        <p:nvPicPr>
          <p:cNvPr id="4" name="Picture 3"/>
          <p:cNvPicPr>
            <a:picLocks noChangeAspect="1"/>
          </p:cNvPicPr>
          <p:nvPr/>
        </p:nvPicPr>
        <p:blipFill>
          <a:blip r:embed="rId2"/>
          <a:stretch>
            <a:fillRect/>
          </a:stretch>
        </p:blipFill>
        <p:spPr>
          <a:xfrm>
            <a:off x="1226693" y="886497"/>
            <a:ext cx="4488904" cy="5888085"/>
          </a:xfrm>
          <a:prstGeom prst="rect">
            <a:avLst/>
          </a:prstGeom>
        </p:spPr>
      </p:pic>
      <p:pic>
        <p:nvPicPr>
          <p:cNvPr id="5" name="Picture 4"/>
          <p:cNvPicPr>
            <a:picLocks noChangeAspect="1"/>
          </p:cNvPicPr>
          <p:nvPr/>
        </p:nvPicPr>
        <p:blipFill>
          <a:blip r:embed="rId3"/>
          <a:stretch>
            <a:fillRect/>
          </a:stretch>
        </p:blipFill>
        <p:spPr>
          <a:xfrm>
            <a:off x="6312877" y="886498"/>
            <a:ext cx="4468289" cy="5888084"/>
          </a:xfrm>
          <a:prstGeom prst="rect">
            <a:avLst/>
          </a:prstGeom>
        </p:spPr>
      </p:pic>
    </p:spTree>
    <p:extLst>
      <p:ext uri="{BB962C8B-B14F-4D97-AF65-F5344CB8AC3E}">
        <p14:creationId xmlns:p14="http://schemas.microsoft.com/office/powerpoint/2010/main" val="46867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93725" y="176213"/>
            <a:ext cx="9961632" cy="938411"/>
          </a:xfrm>
        </p:spPr>
        <p:txBody>
          <a:bodyPr/>
          <a:lstStyle/>
          <a:p>
            <a:r>
              <a:rPr lang="en-US" dirty="0"/>
              <a:t>Total Revenues in billions (2045 MTP)</a:t>
            </a:r>
          </a:p>
        </p:txBody>
      </p:sp>
      <p:sp>
        <p:nvSpPr>
          <p:cNvPr id="10" name="Rounded Rectangle 12">
            <a:extLst>
              <a:ext uri="{FF2B5EF4-FFF2-40B4-BE49-F238E27FC236}">
                <a16:creationId xmlns:a16="http://schemas.microsoft.com/office/drawing/2014/main" id="{DB096224-ACF4-4F2A-A70D-B6DFD80919B0}"/>
              </a:ext>
            </a:extLst>
          </p:cNvPr>
          <p:cNvSpPr/>
          <p:nvPr/>
        </p:nvSpPr>
        <p:spPr>
          <a:xfrm>
            <a:off x="5649550" y="1363717"/>
            <a:ext cx="5984357" cy="938411"/>
          </a:xfrm>
          <a:prstGeom prst="roundRect">
            <a:avLst>
              <a:gd name="adj" fmla="val 5845"/>
            </a:avLst>
          </a:prstGeom>
          <a:solidFill>
            <a:srgbClr val="009DDC"/>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 Narrow" panose="020B0606020202030204" pitchFamily="34" charset="0"/>
                <a:cs typeface="Arial"/>
              </a:rPr>
              <a:t>Total Revenues = $12.75 billion </a:t>
            </a:r>
          </a:p>
        </p:txBody>
      </p:sp>
      <p:pic>
        <p:nvPicPr>
          <p:cNvPr id="6146" name="Picture 2" descr="Figure 5-1_New">
            <a:extLst>
              <a:ext uri="{FF2B5EF4-FFF2-40B4-BE49-F238E27FC236}">
                <a16:creationId xmlns:a16="http://schemas.microsoft.com/office/drawing/2014/main" id="{C388DCC8-36B0-48A5-A8E0-1B3DD81277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17" t="14623" r="57692" b="15404"/>
          <a:stretch/>
        </p:blipFill>
        <p:spPr bwMode="auto">
          <a:xfrm>
            <a:off x="1106918" y="829339"/>
            <a:ext cx="4542632" cy="4965405"/>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6">
            <a:extLst>
              <a:ext uri="{FF2B5EF4-FFF2-40B4-BE49-F238E27FC236}">
                <a16:creationId xmlns:a16="http://schemas.microsoft.com/office/drawing/2014/main" id="{9F96F1B8-50A5-49FA-956F-D5F48CA86939}"/>
              </a:ext>
            </a:extLst>
          </p:cNvPr>
          <p:cNvSpPr txBox="1">
            <a:spLocks noChangeArrowheads="1"/>
          </p:cNvSpPr>
          <p:nvPr/>
        </p:nvSpPr>
        <p:spPr bwMode="auto">
          <a:xfrm>
            <a:off x="6958293" y="2880792"/>
            <a:ext cx="4933866" cy="608001"/>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7589D"/>
                </a:solidFill>
                <a:effectLst/>
                <a:uLnTx/>
                <a:uFillTx/>
                <a:latin typeface="Arial" panose="020B0604020202020204" pitchFamily="34" charset="0"/>
                <a:cs typeface="Arial"/>
              </a:rPr>
              <a:t>Committed Funding in Transportation Improvement Program (2020–2024)</a:t>
            </a:r>
          </a:p>
        </p:txBody>
      </p:sp>
      <p:sp>
        <p:nvSpPr>
          <p:cNvPr id="11" name="Text Box 7">
            <a:extLst>
              <a:ext uri="{FF2B5EF4-FFF2-40B4-BE49-F238E27FC236}">
                <a16:creationId xmlns:a16="http://schemas.microsoft.com/office/drawing/2014/main" id="{D9545538-BF7F-435D-BFCF-6B728D623BFB}"/>
              </a:ext>
            </a:extLst>
          </p:cNvPr>
          <p:cNvSpPr txBox="1">
            <a:spLocks noChangeArrowheads="1"/>
          </p:cNvSpPr>
          <p:nvPr/>
        </p:nvSpPr>
        <p:spPr bwMode="auto">
          <a:xfrm>
            <a:off x="6958293" y="3866039"/>
            <a:ext cx="4901155" cy="473075"/>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7589D"/>
                </a:solidFill>
                <a:effectLst/>
                <a:uLnTx/>
                <a:uFillTx/>
                <a:latin typeface="Arial" panose="020B0604020202020204" pitchFamily="34" charset="0"/>
                <a:cs typeface="Arial"/>
              </a:rPr>
              <a:t>State/Federal Funding (2025–2045)</a:t>
            </a:r>
          </a:p>
        </p:txBody>
      </p:sp>
      <p:sp>
        <p:nvSpPr>
          <p:cNvPr id="12" name="Text Box 8">
            <a:extLst>
              <a:ext uri="{FF2B5EF4-FFF2-40B4-BE49-F238E27FC236}">
                <a16:creationId xmlns:a16="http://schemas.microsoft.com/office/drawing/2014/main" id="{C31C367A-A36E-4060-AFA1-E0D4195EB31D}"/>
              </a:ext>
            </a:extLst>
          </p:cNvPr>
          <p:cNvSpPr txBox="1">
            <a:spLocks noChangeArrowheads="1"/>
          </p:cNvSpPr>
          <p:nvPr/>
        </p:nvSpPr>
        <p:spPr bwMode="auto">
          <a:xfrm>
            <a:off x="6959414" y="4623220"/>
            <a:ext cx="4932745" cy="473075"/>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7589D"/>
                </a:solidFill>
                <a:effectLst/>
                <a:uLnTx/>
                <a:uFillTx/>
                <a:latin typeface="Arial" panose="020B0604020202020204" pitchFamily="34" charset="0"/>
                <a:cs typeface="Arial"/>
              </a:rPr>
              <a:t>MPO Attributable Funding (2025–2045)</a:t>
            </a:r>
          </a:p>
        </p:txBody>
      </p:sp>
      <p:sp>
        <p:nvSpPr>
          <p:cNvPr id="2" name="Rectangle 1"/>
          <p:cNvSpPr/>
          <p:nvPr/>
        </p:nvSpPr>
        <p:spPr>
          <a:xfrm>
            <a:off x="6366358" y="2985585"/>
            <a:ext cx="423949" cy="415043"/>
          </a:xfrm>
          <a:prstGeom prst="rect">
            <a:avLst/>
          </a:prstGeom>
          <a:solidFill>
            <a:srgbClr val="77AD55"/>
          </a:solidFill>
          <a:ln>
            <a:solidFill>
              <a:srgbClr val="72A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3" name="Rectangle 12"/>
          <p:cNvSpPr/>
          <p:nvPr/>
        </p:nvSpPr>
        <p:spPr>
          <a:xfrm>
            <a:off x="6367215" y="3866039"/>
            <a:ext cx="423949" cy="415043"/>
          </a:xfrm>
          <a:prstGeom prst="rect">
            <a:avLst/>
          </a:prstGeom>
          <a:solidFill>
            <a:srgbClr val="47C0CB"/>
          </a:solidFill>
          <a:ln>
            <a:solidFill>
              <a:srgbClr val="48C1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4" name="Rectangle 13"/>
          <p:cNvSpPr/>
          <p:nvPr/>
        </p:nvSpPr>
        <p:spPr>
          <a:xfrm>
            <a:off x="6366357" y="4623220"/>
            <a:ext cx="423949" cy="415043"/>
          </a:xfrm>
          <a:prstGeom prst="rect">
            <a:avLst/>
          </a:prstGeom>
          <a:solidFill>
            <a:srgbClr val="4D5C9F"/>
          </a:solidFill>
          <a:ln>
            <a:solidFill>
              <a:srgbClr val="475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15" name="Rectangle: Rounded Corners 1">
            <a:extLst>
              <a:ext uri="{FF2B5EF4-FFF2-40B4-BE49-F238E27FC236}">
                <a16:creationId xmlns:a16="http://schemas.microsoft.com/office/drawing/2014/main" id="{E30675AD-501B-429E-B6D3-AD468757E107}"/>
              </a:ext>
            </a:extLst>
          </p:cNvPr>
          <p:cNvSpPr/>
          <p:nvPr/>
        </p:nvSpPr>
        <p:spPr>
          <a:xfrm>
            <a:off x="2508185" y="838915"/>
            <a:ext cx="1493839" cy="524802"/>
          </a:xfrm>
          <a:prstGeom prst="round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cs typeface="Arial"/>
            </a:endParaRPr>
          </a:p>
        </p:txBody>
      </p:sp>
      <p:sp>
        <p:nvSpPr>
          <p:cNvPr id="16" name="Rectangle: Rounded Corners 1">
            <a:extLst>
              <a:ext uri="{FF2B5EF4-FFF2-40B4-BE49-F238E27FC236}">
                <a16:creationId xmlns:a16="http://schemas.microsoft.com/office/drawing/2014/main" id="{E30675AD-501B-429E-B6D3-AD468757E107}"/>
              </a:ext>
            </a:extLst>
          </p:cNvPr>
          <p:cNvSpPr/>
          <p:nvPr/>
        </p:nvSpPr>
        <p:spPr>
          <a:xfrm>
            <a:off x="6155290" y="4557246"/>
            <a:ext cx="4972875" cy="605022"/>
          </a:xfrm>
          <a:prstGeom prst="round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cs typeface="Arial"/>
            </a:endParaRPr>
          </a:p>
        </p:txBody>
      </p:sp>
    </p:spTree>
    <p:extLst>
      <p:ext uri="{BB962C8B-B14F-4D97-AF65-F5344CB8AC3E}">
        <p14:creationId xmlns:p14="http://schemas.microsoft.com/office/powerpoint/2010/main" val="400055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93725" y="176212"/>
            <a:ext cx="11017028" cy="1223625"/>
          </a:xfrm>
        </p:spPr>
        <p:txBody>
          <a:bodyPr/>
          <a:lstStyle/>
          <a:p>
            <a:r>
              <a:rPr lang="en-US" dirty="0"/>
              <a:t>Allocate revenues to funding programs</a:t>
            </a:r>
          </a:p>
          <a:p>
            <a:r>
              <a:rPr lang="en-US" dirty="0"/>
              <a:t>MPO attributable funds</a:t>
            </a:r>
          </a:p>
        </p:txBody>
      </p:sp>
      <p:pic>
        <p:nvPicPr>
          <p:cNvPr id="5122" name="Picture 2">
            <a:extLst>
              <a:ext uri="{FF2B5EF4-FFF2-40B4-BE49-F238E27FC236}">
                <a16:creationId xmlns:a16="http://schemas.microsoft.com/office/drawing/2014/main" id="{991982DA-283D-4659-8A54-F39F88F3D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645" y="1760241"/>
            <a:ext cx="8911671" cy="3697921"/>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Rounded Corners 1">
            <a:extLst>
              <a:ext uri="{FF2B5EF4-FFF2-40B4-BE49-F238E27FC236}">
                <a16:creationId xmlns:a16="http://schemas.microsoft.com/office/drawing/2014/main" id="{E30675AD-501B-429E-B6D3-AD468757E107}"/>
              </a:ext>
            </a:extLst>
          </p:cNvPr>
          <p:cNvSpPr/>
          <p:nvPr/>
        </p:nvSpPr>
        <p:spPr>
          <a:xfrm>
            <a:off x="5815585" y="1760241"/>
            <a:ext cx="4476731" cy="3827492"/>
          </a:xfrm>
          <a:prstGeom prst="roundRect">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cs typeface="Arial"/>
            </a:endParaRPr>
          </a:p>
        </p:txBody>
      </p:sp>
      <p:sp>
        <p:nvSpPr>
          <p:cNvPr id="6" name="TextBox 5">
            <a:extLst>
              <a:ext uri="{FF2B5EF4-FFF2-40B4-BE49-F238E27FC236}">
                <a16:creationId xmlns:a16="http://schemas.microsoft.com/office/drawing/2014/main" id="{C2E8CC2D-BBA9-42E1-9444-3A435996CE67}"/>
              </a:ext>
            </a:extLst>
          </p:cNvPr>
          <p:cNvSpPr txBox="1"/>
          <p:nvPr/>
        </p:nvSpPr>
        <p:spPr>
          <a:xfrm>
            <a:off x="6102239" y="5587733"/>
            <a:ext cx="35962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=55% of MPO Attributable Funds</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93725" y="176211"/>
            <a:ext cx="2893754" cy="4066179"/>
          </a:xfrm>
        </p:spPr>
        <p:txBody>
          <a:bodyPr/>
          <a:lstStyle/>
          <a:p>
            <a:pPr>
              <a:lnSpc>
                <a:spcPct val="110000"/>
              </a:lnSpc>
            </a:pPr>
            <a:r>
              <a:rPr lang="en-US" dirty="0"/>
              <a:t>Total revenues by funding program (2025-2045)</a:t>
            </a:r>
          </a:p>
        </p:txBody>
      </p:sp>
      <p:pic>
        <p:nvPicPr>
          <p:cNvPr id="9218" name="Picture 2">
            <a:extLst>
              <a:ext uri="{FF2B5EF4-FFF2-40B4-BE49-F238E27FC236}">
                <a16:creationId xmlns:a16="http://schemas.microsoft.com/office/drawing/2014/main" id="{E09A15D7-7A14-48D3-B2E2-9AE988B5D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948" y="230433"/>
            <a:ext cx="8655901" cy="5618532"/>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021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586462-D3A6-4B71-B5D2-A2623CA49995}"/>
              </a:ext>
            </a:extLst>
          </p:cNvPr>
          <p:cNvPicPr>
            <a:picLocks noChangeAspect="1"/>
          </p:cNvPicPr>
          <p:nvPr/>
        </p:nvPicPr>
        <p:blipFill>
          <a:blip r:embed="rId2"/>
          <a:stretch>
            <a:fillRect/>
          </a:stretch>
        </p:blipFill>
        <p:spPr>
          <a:xfrm>
            <a:off x="23603" y="3716"/>
            <a:ext cx="12179300" cy="6858000"/>
          </a:xfrm>
          <a:prstGeom prst="rect">
            <a:avLst/>
          </a:prstGeom>
        </p:spPr>
      </p:pic>
      <p:sp>
        <p:nvSpPr>
          <p:cNvPr id="2" name="object 2"/>
          <p:cNvSpPr txBox="1">
            <a:spLocks noGrp="1"/>
          </p:cNvSpPr>
          <p:nvPr>
            <p:ph type="title"/>
          </p:nvPr>
        </p:nvSpPr>
        <p:spPr>
          <a:xfrm>
            <a:off x="916900" y="550642"/>
            <a:ext cx="3607435"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9499B"/>
                </a:solidFill>
                <a:latin typeface="Arial"/>
                <a:ea typeface="+mn-ea"/>
                <a:cs typeface="Arial"/>
              </a:rPr>
              <a:t>HOUSEKEEPING</a:t>
            </a:r>
          </a:p>
        </p:txBody>
      </p:sp>
      <p:sp>
        <p:nvSpPr>
          <p:cNvPr id="3" name="object 3"/>
          <p:cNvSpPr txBox="1"/>
          <p:nvPr/>
        </p:nvSpPr>
        <p:spPr>
          <a:xfrm>
            <a:off x="993114" y="1506552"/>
            <a:ext cx="10356215" cy="1541448"/>
          </a:xfrm>
          <a:prstGeom prst="rect">
            <a:avLst/>
          </a:prstGeom>
        </p:spPr>
        <p:txBody>
          <a:bodyPr vert="horz" wrap="square" lIns="0" tIns="93980" rIns="0" bIns="0" rtlCol="0">
            <a:spAutoFit/>
          </a:bodyPr>
          <a:lstStyle/>
          <a:p>
            <a:pPr marL="240665" indent="-228600">
              <a:lnSpc>
                <a:spcPct val="100000"/>
              </a:lnSpc>
              <a:spcBef>
                <a:spcPts val="740"/>
              </a:spcBef>
              <a:buClr>
                <a:srgbClr val="009DDC"/>
              </a:buClr>
              <a:buChar char="•"/>
              <a:tabLst>
                <a:tab pos="241300" algn="l"/>
              </a:tabLst>
            </a:pPr>
            <a:r>
              <a:rPr sz="2800" dirty="0">
                <a:solidFill>
                  <a:srgbClr val="39499B"/>
                </a:solidFill>
                <a:latin typeface="Arial"/>
                <a:cs typeface="Arial"/>
              </a:rPr>
              <a:t>Please make sure you have signed in and have an</a:t>
            </a:r>
            <a:r>
              <a:rPr sz="2800" spc="-60" dirty="0">
                <a:solidFill>
                  <a:srgbClr val="39499B"/>
                </a:solidFill>
                <a:latin typeface="Arial"/>
                <a:cs typeface="Arial"/>
              </a:rPr>
              <a:t> </a:t>
            </a:r>
            <a:r>
              <a:rPr sz="2800" dirty="0">
                <a:solidFill>
                  <a:srgbClr val="39499B"/>
                </a:solidFill>
                <a:latin typeface="Arial"/>
                <a:cs typeface="Arial"/>
              </a:rPr>
              <a:t>agenda.</a:t>
            </a:r>
            <a:endParaRPr sz="2800" dirty="0">
              <a:latin typeface="Arial"/>
              <a:cs typeface="Arial"/>
            </a:endParaRPr>
          </a:p>
          <a:p>
            <a:pPr marL="240665" indent="-228600">
              <a:lnSpc>
                <a:spcPct val="100000"/>
              </a:lnSpc>
              <a:spcBef>
                <a:spcPts val="640"/>
              </a:spcBef>
              <a:buClr>
                <a:srgbClr val="009DDC"/>
              </a:buClr>
              <a:buChar char="•"/>
              <a:tabLst>
                <a:tab pos="241300" algn="l"/>
              </a:tabLst>
            </a:pPr>
            <a:r>
              <a:rPr sz="2800" spc="-5" dirty="0">
                <a:solidFill>
                  <a:srgbClr val="39499B"/>
                </a:solidFill>
                <a:latin typeface="Arial"/>
                <a:cs typeface="Arial"/>
              </a:rPr>
              <a:t>This meeting </a:t>
            </a:r>
            <a:r>
              <a:rPr sz="2800" dirty="0">
                <a:solidFill>
                  <a:srgbClr val="39499B"/>
                </a:solidFill>
                <a:latin typeface="Arial"/>
                <a:cs typeface="Arial"/>
              </a:rPr>
              <a:t>is being</a:t>
            </a:r>
            <a:r>
              <a:rPr sz="2800" spc="-5" dirty="0">
                <a:solidFill>
                  <a:srgbClr val="39499B"/>
                </a:solidFill>
                <a:latin typeface="Arial"/>
                <a:cs typeface="Arial"/>
              </a:rPr>
              <a:t> </a:t>
            </a:r>
            <a:r>
              <a:rPr sz="2800" dirty="0">
                <a:solidFill>
                  <a:srgbClr val="39499B"/>
                </a:solidFill>
                <a:latin typeface="Arial"/>
                <a:cs typeface="Arial"/>
              </a:rPr>
              <a:t>recorded.</a:t>
            </a:r>
            <a:endParaRPr sz="2800" dirty="0">
              <a:latin typeface="Arial"/>
              <a:cs typeface="Arial"/>
            </a:endParaRPr>
          </a:p>
          <a:p>
            <a:pPr marL="240665" indent="-228600">
              <a:lnSpc>
                <a:spcPct val="100000"/>
              </a:lnSpc>
              <a:spcBef>
                <a:spcPts val="640"/>
              </a:spcBef>
              <a:buClr>
                <a:srgbClr val="009DDC"/>
              </a:buClr>
              <a:buChar char="•"/>
              <a:tabLst>
                <a:tab pos="241300" algn="l"/>
              </a:tabLst>
            </a:pPr>
            <a:r>
              <a:rPr sz="2800" dirty="0">
                <a:solidFill>
                  <a:srgbClr val="39499B"/>
                </a:solidFill>
                <a:latin typeface="Arial"/>
                <a:cs typeface="Arial"/>
              </a:rPr>
              <a:t>Please </a:t>
            </a:r>
            <a:r>
              <a:rPr sz="2800" spc="-5" dirty="0">
                <a:solidFill>
                  <a:srgbClr val="39499B"/>
                </a:solidFill>
                <a:latin typeface="Arial"/>
                <a:cs typeface="Arial"/>
              </a:rPr>
              <a:t>introduce </a:t>
            </a:r>
            <a:r>
              <a:rPr sz="2800" dirty="0">
                <a:solidFill>
                  <a:srgbClr val="39499B"/>
                </a:solidFill>
                <a:latin typeface="Arial"/>
                <a:cs typeface="Arial"/>
              </a:rPr>
              <a:t>yourself and </a:t>
            </a:r>
            <a:r>
              <a:rPr sz="2800" spc="-5" dirty="0">
                <a:solidFill>
                  <a:srgbClr val="39499B"/>
                </a:solidFill>
                <a:latin typeface="Arial"/>
                <a:cs typeface="Arial"/>
              </a:rPr>
              <a:t>the organization(s) </a:t>
            </a:r>
            <a:r>
              <a:rPr sz="2800" dirty="0">
                <a:solidFill>
                  <a:srgbClr val="39499B"/>
                </a:solidFill>
                <a:latin typeface="Arial"/>
                <a:cs typeface="Arial"/>
              </a:rPr>
              <a:t>you</a:t>
            </a:r>
            <a:r>
              <a:rPr sz="2800" spc="65" dirty="0">
                <a:solidFill>
                  <a:srgbClr val="39499B"/>
                </a:solidFill>
                <a:latin typeface="Arial"/>
                <a:cs typeface="Arial"/>
              </a:rPr>
              <a:t> </a:t>
            </a:r>
            <a:r>
              <a:rPr sz="2800" spc="-5" dirty="0">
                <a:solidFill>
                  <a:srgbClr val="39499B"/>
                </a:solidFill>
                <a:latin typeface="Arial"/>
                <a:cs typeface="Arial"/>
              </a:rPr>
              <a:t>represent.</a:t>
            </a:r>
            <a:endParaRPr sz="2800" dirty="0">
              <a:latin typeface="Arial"/>
              <a:cs typeface="Arial"/>
            </a:endParaRPr>
          </a:p>
        </p:txBody>
      </p:sp>
      <p:sp>
        <p:nvSpPr>
          <p:cNvPr id="4" name="object 4"/>
          <p:cNvSpPr/>
          <p:nvPr/>
        </p:nvSpPr>
        <p:spPr>
          <a:xfrm>
            <a:off x="6081467" y="3873047"/>
            <a:ext cx="1598231" cy="159823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008911" y="3875096"/>
            <a:ext cx="1600200" cy="16001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938321" y="3895775"/>
            <a:ext cx="1600200" cy="160019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38834" y="1385554"/>
            <a:ext cx="2996498" cy="3581082"/>
          </a:xfrm>
          <a:prstGeom prst="rect">
            <a:avLst/>
          </a:prstGeom>
          <a:solidFill>
            <a:srgbClr val="009D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6 Transit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1 Federal Transit Formula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1 City of Fort Lauderdale*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2 County Surtax*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2 Tri-Rail*</a:t>
            </a:r>
          </a:p>
        </p:txBody>
      </p:sp>
      <p:sp>
        <p:nvSpPr>
          <p:cNvPr id="13" name="Rectangle 12"/>
          <p:cNvSpPr/>
          <p:nvPr/>
        </p:nvSpPr>
        <p:spPr>
          <a:xfrm>
            <a:off x="2721971" y="1385554"/>
            <a:ext cx="2996498" cy="3581082"/>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75 Roadway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21 State Strategic Intermodal System (SIS)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6 Turnpike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31 On-State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17 Off-State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Includes 8 Resiliency Studies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cs typeface="Arial"/>
            </a:endParaRPr>
          </a:p>
        </p:txBody>
      </p:sp>
      <p:sp>
        <p:nvSpPr>
          <p:cNvPr id="3" name="Content Placeholder 2"/>
          <p:cNvSpPr>
            <a:spLocks noGrp="1"/>
          </p:cNvSpPr>
          <p:nvPr>
            <p:ph sz="quarter" idx="11"/>
          </p:nvPr>
        </p:nvSpPr>
        <p:spPr>
          <a:xfrm>
            <a:off x="593725" y="176213"/>
            <a:ext cx="10996019" cy="1209341"/>
          </a:xfrm>
        </p:spPr>
        <p:txBody>
          <a:bodyPr/>
          <a:lstStyle/>
          <a:p>
            <a:r>
              <a:rPr lang="en-US" dirty="0" smtClean="0"/>
              <a:t>Cost Feasible Plan Summary</a:t>
            </a:r>
            <a:endParaRPr lang="en-US" dirty="0"/>
          </a:p>
        </p:txBody>
      </p:sp>
      <p:pic>
        <p:nvPicPr>
          <p:cNvPr id="6" name="Picture 2">
            <a:extLst>
              <a:ext uri="{FF2B5EF4-FFF2-40B4-BE49-F238E27FC236}">
                <a16:creationId xmlns:a16="http://schemas.microsoft.com/office/drawing/2014/main" id="{991982DA-283D-4659-8A54-F39F88F3D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1" r="81222" b="63528"/>
          <a:stretch/>
        </p:blipFill>
        <p:spPr bwMode="auto">
          <a:xfrm>
            <a:off x="3514817" y="1385554"/>
            <a:ext cx="1413165" cy="1348719"/>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2">
            <a:extLst>
              <a:ext uri="{FF2B5EF4-FFF2-40B4-BE49-F238E27FC236}">
                <a16:creationId xmlns:a16="http://schemas.microsoft.com/office/drawing/2014/main" id="{991982DA-283D-4659-8A54-F39F88F3D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8" r="65158" b="63528"/>
          <a:stretch/>
        </p:blipFill>
        <p:spPr bwMode="auto">
          <a:xfrm>
            <a:off x="7210458" y="1390168"/>
            <a:ext cx="1454729" cy="1348719"/>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Rounded Rectangle 12">
            <a:extLst>
              <a:ext uri="{FF2B5EF4-FFF2-40B4-BE49-F238E27FC236}">
                <a16:creationId xmlns:a16="http://schemas.microsoft.com/office/drawing/2014/main" id="{DB096224-ACF4-4F2A-A70D-B6DFD80919B0}"/>
              </a:ext>
            </a:extLst>
          </p:cNvPr>
          <p:cNvSpPr/>
          <p:nvPr/>
        </p:nvSpPr>
        <p:spPr>
          <a:xfrm>
            <a:off x="941515" y="5038784"/>
            <a:ext cx="10310887" cy="746000"/>
          </a:xfrm>
          <a:prstGeom prst="roundRect">
            <a:avLst>
              <a:gd name="adj" fmla="val 5845"/>
            </a:avLst>
          </a:prstGeom>
          <a:solidFill>
            <a:srgbClr val="009DDC"/>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Arial Narrow" panose="020B0606020202030204" pitchFamily="34" charset="0"/>
                <a:cs typeface="Arial"/>
              </a:rPr>
              <a:t>*All projects included in this portion of the Cost Feasible Plan received a resolution of support from the primary jurisdiction or governing body for the project</a:t>
            </a:r>
            <a:endPar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cs typeface="Arial"/>
            </a:endParaRPr>
          </a:p>
        </p:txBody>
      </p:sp>
    </p:spTree>
    <p:extLst>
      <p:ext uri="{BB962C8B-B14F-4D97-AF65-F5344CB8AC3E}">
        <p14:creationId xmlns:p14="http://schemas.microsoft.com/office/powerpoint/2010/main" val="319273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281614" y="1385552"/>
            <a:ext cx="2665776" cy="3992781"/>
          </a:xfrm>
          <a:prstGeom prst="rect">
            <a:avLst/>
          </a:prstGeom>
          <a:solidFill>
            <a:srgbClr val="48C1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Complete Streets and Other Localized Initiatives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Continues annual program for local projects &lt;$3M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$206.8M</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cs typeface="Arial"/>
            </a:endParaRPr>
          </a:p>
        </p:txBody>
      </p:sp>
      <p:sp>
        <p:nvSpPr>
          <p:cNvPr id="16" name="Rectangle 15"/>
          <p:cNvSpPr/>
          <p:nvPr/>
        </p:nvSpPr>
        <p:spPr>
          <a:xfrm>
            <a:off x="3258453" y="1385552"/>
            <a:ext cx="2665776" cy="3992781"/>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Complete Streets Master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Funds regional bicycle/pedestrian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$271.7M</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cs typeface="Arial"/>
            </a:endParaRPr>
          </a:p>
        </p:txBody>
      </p:sp>
      <p:sp>
        <p:nvSpPr>
          <p:cNvPr id="15" name="Rectangle 14"/>
          <p:cNvSpPr/>
          <p:nvPr/>
        </p:nvSpPr>
        <p:spPr>
          <a:xfrm>
            <a:off x="9304775" y="1385552"/>
            <a:ext cx="2665776" cy="3992781"/>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Mobility Hubs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Establishes program for site-specific infrastructure to improve access to transit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$53.9M</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cs typeface="Arial"/>
            </a:endParaRPr>
          </a:p>
        </p:txBody>
      </p:sp>
      <p:sp>
        <p:nvSpPr>
          <p:cNvPr id="3" name="Content Placeholder 2"/>
          <p:cNvSpPr>
            <a:spLocks noGrp="1"/>
          </p:cNvSpPr>
          <p:nvPr>
            <p:ph sz="quarter" idx="11"/>
          </p:nvPr>
        </p:nvSpPr>
        <p:spPr>
          <a:xfrm>
            <a:off x="593725" y="176213"/>
            <a:ext cx="10996019" cy="1209341"/>
          </a:xfrm>
        </p:spPr>
        <p:txBody>
          <a:bodyPr/>
          <a:lstStyle/>
          <a:p>
            <a:r>
              <a:rPr lang="en-US" dirty="0" smtClean="0"/>
              <a:t>2045 Cost Feasible Plan Summary (Programs)</a:t>
            </a:r>
            <a:endParaRPr lang="en-US" dirty="0"/>
          </a:p>
        </p:txBody>
      </p:sp>
      <p:pic>
        <p:nvPicPr>
          <p:cNvPr id="7" name="Picture 2">
            <a:extLst>
              <a:ext uri="{FF2B5EF4-FFF2-40B4-BE49-F238E27FC236}">
                <a16:creationId xmlns:a16="http://schemas.microsoft.com/office/drawing/2014/main" id="{991982DA-283D-4659-8A54-F39F88F3D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488" r="1654" b="63528"/>
          <a:stretch/>
        </p:blipFill>
        <p:spPr bwMode="auto">
          <a:xfrm>
            <a:off x="9931081" y="1385554"/>
            <a:ext cx="1413164" cy="1348719"/>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2">
            <a:extLst>
              <a:ext uri="{FF2B5EF4-FFF2-40B4-BE49-F238E27FC236}">
                <a16:creationId xmlns:a16="http://schemas.microsoft.com/office/drawing/2014/main" id="{991982DA-283D-4659-8A54-F39F88F3D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80" r="32996" b="63528"/>
          <a:stretch/>
        </p:blipFill>
        <p:spPr bwMode="auto">
          <a:xfrm>
            <a:off x="6891293" y="1385553"/>
            <a:ext cx="1454728" cy="1348719"/>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2">
            <a:extLst>
              <a:ext uri="{FF2B5EF4-FFF2-40B4-BE49-F238E27FC236}">
                <a16:creationId xmlns:a16="http://schemas.microsoft.com/office/drawing/2014/main" id="{991982DA-283D-4659-8A54-F39F88F3D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37" r="17605" b="63528"/>
          <a:stretch/>
        </p:blipFill>
        <p:spPr bwMode="auto">
          <a:xfrm>
            <a:off x="3884758" y="1385552"/>
            <a:ext cx="1413164" cy="1348719"/>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Rectangle 11"/>
          <p:cNvSpPr/>
          <p:nvPr/>
        </p:nvSpPr>
        <p:spPr>
          <a:xfrm>
            <a:off x="239984" y="1385552"/>
            <a:ext cx="2665776" cy="3992781"/>
          </a:xfrm>
          <a:prstGeom prst="rect">
            <a:avLst/>
          </a:prstGeom>
          <a:solidFill>
            <a:srgbClr val="4D5C9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smtClean="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TSM&amp;O/Safety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Funds improvements to existing signal network and critical safety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$100M for signal technologies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cs typeface="Arial"/>
              </a:rPr>
              <a:t>$289.5M for safety projects</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cs typeface="Arial"/>
            </a:endParaRPr>
          </a:p>
        </p:txBody>
      </p:sp>
      <p:pic>
        <p:nvPicPr>
          <p:cNvPr id="13" name="Picture 2">
            <a:extLst>
              <a:ext uri="{FF2B5EF4-FFF2-40B4-BE49-F238E27FC236}">
                <a16:creationId xmlns:a16="http://schemas.microsoft.com/office/drawing/2014/main" id="{991982DA-283D-4659-8A54-F39F88F3D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56" r="49227" b="63528"/>
          <a:stretch/>
        </p:blipFill>
        <p:spPr bwMode="auto">
          <a:xfrm>
            <a:off x="841352" y="1385552"/>
            <a:ext cx="1463040" cy="1348719"/>
          </a:xfrm>
          <a:prstGeom prst="rect">
            <a:avLst/>
          </a:prstGeom>
          <a:noFill/>
          <a:ln>
            <a:noFill/>
          </a:ln>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36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31907" y="287049"/>
            <a:ext cx="4375437" cy="2012805"/>
          </a:xfrm>
        </p:spPr>
        <p:txBody>
          <a:bodyPr/>
          <a:lstStyle/>
          <a:p>
            <a:pPr algn="ctr"/>
            <a:r>
              <a:rPr lang="en-US" dirty="0"/>
              <a:t>2045 Cost Feasible Plan</a:t>
            </a:r>
          </a:p>
        </p:txBody>
      </p:sp>
      <p:sp>
        <p:nvSpPr>
          <p:cNvPr id="7" name="Rectangle 6"/>
          <p:cNvSpPr/>
          <p:nvPr/>
        </p:nvSpPr>
        <p:spPr>
          <a:xfrm>
            <a:off x="8829964" y="0"/>
            <a:ext cx="3362036" cy="6858000"/>
          </a:xfrm>
          <a:prstGeom prst="rect">
            <a:avLst/>
          </a:prstGeom>
          <a:solidFill>
            <a:srgbClr val="D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pic>
        <p:nvPicPr>
          <p:cNvPr id="6" name="Picture 5"/>
          <p:cNvPicPr>
            <a:picLocks noChangeAspect="1"/>
          </p:cNvPicPr>
          <p:nvPr/>
        </p:nvPicPr>
        <p:blipFill rotWithShape="1">
          <a:blip r:embed="rId2"/>
          <a:srcRect t="9102" r="2178" b="13346"/>
          <a:stretch/>
        </p:blipFill>
        <p:spPr>
          <a:xfrm>
            <a:off x="4507344" y="0"/>
            <a:ext cx="5597381" cy="6858000"/>
          </a:xfrm>
          <a:prstGeom prst="rect">
            <a:avLst/>
          </a:prstGeom>
        </p:spPr>
      </p:pic>
      <p:pic>
        <p:nvPicPr>
          <p:cNvPr id="11" name="Picture 10"/>
          <p:cNvPicPr>
            <a:picLocks noChangeAspect="1"/>
          </p:cNvPicPr>
          <p:nvPr/>
        </p:nvPicPr>
        <p:blipFill>
          <a:blip r:embed="rId3"/>
          <a:stretch>
            <a:fillRect/>
          </a:stretch>
        </p:blipFill>
        <p:spPr>
          <a:xfrm>
            <a:off x="121072" y="4480145"/>
            <a:ext cx="4340095" cy="1231490"/>
          </a:xfrm>
          <a:prstGeom prst="rect">
            <a:avLst/>
          </a:prstGeom>
        </p:spPr>
      </p:pic>
      <p:sp>
        <p:nvSpPr>
          <p:cNvPr id="9" name="TextBox 8"/>
          <p:cNvSpPr txBox="1"/>
          <p:nvPr/>
        </p:nvSpPr>
        <p:spPr>
          <a:xfrm>
            <a:off x="140039" y="3011434"/>
            <a:ext cx="4352410" cy="75713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Includes all 5 transit projects from MTP cost feasible plan</a:t>
            </a:r>
            <a:endParaRPr kumimoji="0" lang="en-US" sz="2400" b="0" i="0" u="none" strike="noStrike" kern="1200" cap="none" spc="0" normalizeH="0" baseline="0" noProof="0" dirty="0">
              <a:ln>
                <a:noFill/>
              </a:ln>
              <a:solidFill>
                <a:srgbClr val="39499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46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20728" y="0"/>
            <a:ext cx="3371272" cy="6858000"/>
          </a:xfrm>
          <a:prstGeom prst="rect">
            <a:avLst/>
          </a:prstGeom>
          <a:solidFill>
            <a:srgbClr val="D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9" name="Content Placeholder 2"/>
          <p:cNvSpPr>
            <a:spLocks noGrp="1"/>
          </p:cNvSpPr>
          <p:nvPr>
            <p:ph sz="quarter" idx="11"/>
          </p:nvPr>
        </p:nvSpPr>
        <p:spPr>
          <a:xfrm>
            <a:off x="131907" y="287049"/>
            <a:ext cx="4375437" cy="2012805"/>
          </a:xfrm>
        </p:spPr>
        <p:txBody>
          <a:bodyPr/>
          <a:lstStyle/>
          <a:p>
            <a:pPr algn="ctr"/>
            <a:r>
              <a:rPr lang="en-US" dirty="0"/>
              <a:t>2045 Needs Plan</a:t>
            </a:r>
          </a:p>
        </p:txBody>
      </p:sp>
      <p:pic>
        <p:nvPicPr>
          <p:cNvPr id="4" name="Picture 3"/>
          <p:cNvPicPr>
            <a:picLocks noChangeAspect="1"/>
          </p:cNvPicPr>
          <p:nvPr/>
        </p:nvPicPr>
        <p:blipFill rotWithShape="1">
          <a:blip r:embed="rId2"/>
          <a:srcRect t="9166" r="2262" b="13309"/>
          <a:stretch/>
        </p:blipFill>
        <p:spPr>
          <a:xfrm>
            <a:off x="4507344" y="9236"/>
            <a:ext cx="5587272" cy="6849035"/>
          </a:xfrm>
          <a:prstGeom prst="rect">
            <a:avLst/>
          </a:prstGeom>
        </p:spPr>
      </p:pic>
      <p:pic>
        <p:nvPicPr>
          <p:cNvPr id="11" name="Picture 10"/>
          <p:cNvPicPr>
            <a:picLocks noChangeAspect="1"/>
          </p:cNvPicPr>
          <p:nvPr/>
        </p:nvPicPr>
        <p:blipFill>
          <a:blip r:embed="rId3"/>
          <a:stretch>
            <a:fillRect/>
          </a:stretch>
        </p:blipFill>
        <p:spPr>
          <a:xfrm>
            <a:off x="124249" y="4464121"/>
            <a:ext cx="4359858" cy="1243835"/>
          </a:xfrm>
          <a:prstGeom prst="rect">
            <a:avLst/>
          </a:prstGeom>
        </p:spPr>
      </p:pic>
      <p:sp>
        <p:nvSpPr>
          <p:cNvPr id="7" name="TextBox 6"/>
          <p:cNvSpPr txBox="1"/>
          <p:nvPr/>
        </p:nvSpPr>
        <p:spPr>
          <a:xfrm>
            <a:off x="143421" y="3003422"/>
            <a:ext cx="4352410" cy="75713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39499B"/>
                </a:solidFill>
                <a:effectLst/>
                <a:uLnTx/>
                <a:uFillTx/>
                <a:latin typeface="Arial" panose="020B0604020202020204" pitchFamily="34" charset="0"/>
                <a:cs typeface="Arial" panose="020B0604020202020204" pitchFamily="34" charset="0"/>
              </a:rPr>
              <a:t>Includes all 7 BCT “Rapid Bus” corridors</a:t>
            </a:r>
            <a:endParaRPr kumimoji="0" lang="en-US" sz="2400" b="0" i="0" u="none" strike="noStrike" kern="1200" cap="none" spc="0" normalizeH="0" baseline="0" noProof="0" dirty="0">
              <a:ln>
                <a:noFill/>
              </a:ln>
              <a:solidFill>
                <a:srgbClr val="39499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33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20727" y="0"/>
            <a:ext cx="3371274" cy="6858000"/>
          </a:xfrm>
          <a:prstGeom prst="rect">
            <a:avLst/>
          </a:prstGeom>
          <a:solidFill>
            <a:srgbClr val="D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Arial"/>
            </a:endParaRPr>
          </a:p>
        </p:txBody>
      </p:sp>
      <p:sp>
        <p:nvSpPr>
          <p:cNvPr id="9" name="Content Placeholder 2"/>
          <p:cNvSpPr>
            <a:spLocks noGrp="1"/>
          </p:cNvSpPr>
          <p:nvPr>
            <p:ph sz="quarter" idx="11"/>
          </p:nvPr>
        </p:nvSpPr>
        <p:spPr>
          <a:xfrm>
            <a:off x="131907" y="287049"/>
            <a:ext cx="4375437" cy="2012805"/>
          </a:xfrm>
        </p:spPr>
        <p:txBody>
          <a:bodyPr/>
          <a:lstStyle/>
          <a:p>
            <a:pPr algn="ctr"/>
            <a:r>
              <a:rPr lang="en-US" dirty="0"/>
              <a:t>Vision 2100 Plan</a:t>
            </a:r>
          </a:p>
        </p:txBody>
      </p:sp>
      <p:pic>
        <p:nvPicPr>
          <p:cNvPr id="4" name="Picture 3"/>
          <p:cNvPicPr>
            <a:picLocks noChangeAspect="1"/>
          </p:cNvPicPr>
          <p:nvPr/>
        </p:nvPicPr>
        <p:blipFill rotWithShape="1">
          <a:blip r:embed="rId2"/>
          <a:srcRect t="9119" r="2237" b="13241"/>
          <a:stretch/>
        </p:blipFill>
        <p:spPr>
          <a:xfrm>
            <a:off x="4507344" y="0"/>
            <a:ext cx="5585796" cy="6855646"/>
          </a:xfrm>
          <a:prstGeom prst="rect">
            <a:avLst/>
          </a:prstGeom>
        </p:spPr>
      </p:pic>
      <p:pic>
        <p:nvPicPr>
          <p:cNvPr id="10" name="Picture 9"/>
          <p:cNvPicPr>
            <a:picLocks noChangeAspect="1"/>
          </p:cNvPicPr>
          <p:nvPr/>
        </p:nvPicPr>
        <p:blipFill>
          <a:blip r:embed="rId3"/>
          <a:stretch>
            <a:fillRect/>
          </a:stretch>
        </p:blipFill>
        <p:spPr>
          <a:xfrm>
            <a:off x="131907" y="4461164"/>
            <a:ext cx="4352410" cy="1222757"/>
          </a:xfrm>
          <a:prstGeom prst="rect">
            <a:avLst/>
          </a:prstGeom>
        </p:spPr>
      </p:pic>
      <p:sp>
        <p:nvSpPr>
          <p:cNvPr id="5" name="TextBox 4"/>
          <p:cNvSpPr txBox="1"/>
          <p:nvPr/>
        </p:nvSpPr>
        <p:spPr>
          <a:xfrm>
            <a:off x="143420" y="1759227"/>
            <a:ext cx="4352410" cy="241912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
                <a:srgbClr val="009DD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9499B"/>
                </a:solidFill>
                <a:effectLst/>
                <a:uLnTx/>
                <a:uFillTx/>
                <a:latin typeface="Arial" panose="020B0604020202020204" pitchFamily="34" charset="0"/>
                <a:cs typeface="Arial" panose="020B0604020202020204" pitchFamily="34" charset="0"/>
              </a:rPr>
              <a:t>Identifies future opportunities that leverage new and emerging technologies to increase transportation options, resiliency, and quality of life for Broward residents</a:t>
            </a:r>
          </a:p>
        </p:txBody>
      </p:sp>
    </p:spTree>
    <p:extLst>
      <p:ext uri="{BB962C8B-B14F-4D97-AF65-F5344CB8AC3E}">
        <p14:creationId xmlns:p14="http://schemas.microsoft.com/office/powerpoint/2010/main" val="23863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593725" y="176213"/>
            <a:ext cx="10996019" cy="938411"/>
          </a:xfrm>
        </p:spPr>
        <p:txBody>
          <a:bodyPr/>
          <a:lstStyle/>
          <a:p>
            <a:r>
              <a:rPr lang="en-US" dirty="0"/>
              <a:t>“Call to action” Guiding principles</a:t>
            </a:r>
          </a:p>
        </p:txBody>
      </p:sp>
      <p:grpSp>
        <p:nvGrpSpPr>
          <p:cNvPr id="9" name="Group 4">
            <a:extLst>
              <a:ext uri="{FF2B5EF4-FFF2-40B4-BE49-F238E27FC236}">
                <a16:creationId xmlns:a16="http://schemas.microsoft.com/office/drawing/2014/main" id="{1E8BFA30-B39A-471E-A9B9-337702C58FD1}"/>
              </a:ext>
            </a:extLst>
          </p:cNvPr>
          <p:cNvGrpSpPr>
            <a:grpSpLocks/>
          </p:cNvGrpSpPr>
          <p:nvPr/>
        </p:nvGrpSpPr>
        <p:grpSpPr bwMode="auto">
          <a:xfrm>
            <a:off x="1119587" y="1349093"/>
            <a:ext cx="4753372" cy="1608448"/>
            <a:chOff x="103588444" y="112402813"/>
            <a:chExt cx="2420549" cy="818740"/>
          </a:xfrm>
        </p:grpSpPr>
        <p:sp>
          <p:nvSpPr>
            <p:cNvPr id="19" name="AutoShape 5">
              <a:extLst>
                <a:ext uri="{FF2B5EF4-FFF2-40B4-BE49-F238E27FC236}">
                  <a16:creationId xmlns:a16="http://schemas.microsoft.com/office/drawing/2014/main" id="{E0579E44-C696-4EB7-AF8E-275B848D1215}"/>
                </a:ext>
              </a:extLst>
            </p:cNvPr>
            <p:cNvSpPr>
              <a:spLocks noChangeArrowheads="1"/>
            </p:cNvSpPr>
            <p:nvPr/>
          </p:nvSpPr>
          <p:spPr bwMode="auto">
            <a:xfrm>
              <a:off x="103588444" y="112402813"/>
              <a:ext cx="2420549" cy="818740"/>
            </a:xfrm>
            <a:prstGeom prst="roundRect">
              <a:avLst>
                <a:gd name="adj" fmla="val 0"/>
              </a:avLst>
            </a:prstGeom>
            <a:solidFill>
              <a:srgbClr val="DEDEDF"/>
            </a:solidFill>
            <a:ln w="25400" algn="ctr">
              <a:solidFill>
                <a:srgbClr val="58575D"/>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3078" name="Picture 6" descr="Principle1">
              <a:extLst>
                <a:ext uri="{FF2B5EF4-FFF2-40B4-BE49-F238E27FC236}">
                  <a16:creationId xmlns:a16="http://schemas.microsoft.com/office/drawing/2014/main" id="{D24EAC4D-DEC7-48DC-B079-212845C82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3770" y="112441851"/>
              <a:ext cx="740664" cy="740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0" name="Text Box 7">
              <a:extLst>
                <a:ext uri="{FF2B5EF4-FFF2-40B4-BE49-F238E27FC236}">
                  <a16:creationId xmlns:a16="http://schemas.microsoft.com/office/drawing/2014/main" id="{3000AAA9-A632-4276-BFA5-B8BBF702ABC0}"/>
                </a:ext>
              </a:extLst>
            </p:cNvPr>
            <p:cNvSpPr txBox="1">
              <a:spLocks noChangeAspect="1" noChangeArrowheads="1"/>
            </p:cNvSpPr>
            <p:nvPr/>
          </p:nvSpPr>
          <p:spPr bwMode="auto">
            <a:xfrm>
              <a:off x="104318416" y="112441851"/>
              <a:ext cx="1656416" cy="722671"/>
            </a:xfrm>
            <a:prstGeom prst="rect">
              <a:avLst/>
            </a:prstGeom>
            <a:noFill/>
            <a:ln>
              <a:noFill/>
            </a:ln>
            <a:effectLst/>
            <a:extLst>
              <a:ext uri="{909E8E84-426E-40DD-AFC4-6F175D3DCCD1}">
                <a14:hiddenFill xmlns:a14="http://schemas.microsoft.com/office/drawing/2010/main">
                  <a:solidFill>
                    <a:srgbClr val="DEDED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0" rIns="36576" bIns="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Gotham Medium" pitchFamily="50" charset="0"/>
                  <a:cs typeface="Arial"/>
                </a:rPr>
                <a:t>Guiding Principle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Gotham Medium" pitchFamily="50" charset="0"/>
                  <a:cs typeface="Arial"/>
                </a:rPr>
                <a:t>Work Collaboratively with Partners</a:t>
              </a:r>
              <a:endPar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cs typeface="Arial"/>
              </a:endParaRPr>
            </a:p>
          </p:txBody>
        </p:sp>
      </p:grpSp>
      <p:grpSp>
        <p:nvGrpSpPr>
          <p:cNvPr id="10" name="Group 8">
            <a:extLst>
              <a:ext uri="{FF2B5EF4-FFF2-40B4-BE49-F238E27FC236}">
                <a16:creationId xmlns:a16="http://schemas.microsoft.com/office/drawing/2014/main" id="{6335521F-71D1-46A7-9636-1BCFA8579656}"/>
              </a:ext>
            </a:extLst>
          </p:cNvPr>
          <p:cNvGrpSpPr>
            <a:grpSpLocks/>
          </p:cNvGrpSpPr>
          <p:nvPr/>
        </p:nvGrpSpPr>
        <p:grpSpPr bwMode="auto">
          <a:xfrm>
            <a:off x="1119587" y="3404169"/>
            <a:ext cx="4753113" cy="1609552"/>
            <a:chOff x="103588444" y="113448898"/>
            <a:chExt cx="2420417" cy="819302"/>
          </a:xfrm>
        </p:grpSpPr>
        <p:sp>
          <p:nvSpPr>
            <p:cNvPr id="17" name="AutoShape 9">
              <a:extLst>
                <a:ext uri="{FF2B5EF4-FFF2-40B4-BE49-F238E27FC236}">
                  <a16:creationId xmlns:a16="http://schemas.microsoft.com/office/drawing/2014/main" id="{00BFDE2C-05ED-489D-8801-980E8034E324}"/>
                </a:ext>
              </a:extLst>
            </p:cNvPr>
            <p:cNvSpPr>
              <a:spLocks noChangeArrowheads="1"/>
            </p:cNvSpPr>
            <p:nvPr/>
          </p:nvSpPr>
          <p:spPr bwMode="auto">
            <a:xfrm>
              <a:off x="103588444" y="113448898"/>
              <a:ext cx="2420417" cy="819302"/>
            </a:xfrm>
            <a:prstGeom prst="roundRect">
              <a:avLst>
                <a:gd name="adj" fmla="val 0"/>
              </a:avLst>
            </a:prstGeom>
            <a:solidFill>
              <a:srgbClr val="E2EEDA"/>
            </a:solidFill>
            <a:ln w="25400" algn="ctr">
              <a:solidFill>
                <a:srgbClr val="6AAA44"/>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3082" name="Picture 10" descr="Principle2">
              <a:extLst>
                <a:ext uri="{FF2B5EF4-FFF2-40B4-BE49-F238E27FC236}">
                  <a16:creationId xmlns:a16="http://schemas.microsoft.com/office/drawing/2014/main" id="{CCC4A116-5897-487A-B062-867B4FA8D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54976" y="113477345"/>
              <a:ext cx="740664" cy="740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18" name="Text Box 11">
              <a:extLst>
                <a:ext uri="{FF2B5EF4-FFF2-40B4-BE49-F238E27FC236}">
                  <a16:creationId xmlns:a16="http://schemas.microsoft.com/office/drawing/2014/main" id="{4812C205-FB71-48B5-B390-7BEA69D365DF}"/>
                </a:ext>
              </a:extLst>
            </p:cNvPr>
            <p:cNvSpPr txBox="1">
              <a:spLocks noChangeAspect="1" noChangeArrowheads="1"/>
            </p:cNvSpPr>
            <p:nvPr/>
          </p:nvSpPr>
          <p:spPr bwMode="auto">
            <a:xfrm>
              <a:off x="104318416" y="113490045"/>
              <a:ext cx="1647804" cy="690921"/>
            </a:xfrm>
            <a:prstGeom prst="rect">
              <a:avLst/>
            </a:prstGeom>
            <a:noFill/>
            <a:ln>
              <a:noFill/>
            </a:ln>
            <a:effectLst/>
            <a:extLst>
              <a:ext uri="{909E8E84-426E-40DD-AFC4-6F175D3DCCD1}">
                <a14:hiddenFill xmlns:a14="http://schemas.microsoft.com/office/drawing/2010/main">
                  <a:solidFill>
                    <a:srgbClr val="DEDED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Gotham Medium" pitchFamily="50" charset="0"/>
                  <a:cs typeface="Arial"/>
                </a:rPr>
                <a:t>Guiding Principle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Gotham Medium" pitchFamily="50" charset="0"/>
                  <a:cs typeface="Arial"/>
                </a:rPr>
                <a:t>Complement Existing Investments</a:t>
              </a:r>
              <a:endPar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cs typeface="Arial"/>
              </a:endParaRPr>
            </a:p>
          </p:txBody>
        </p:sp>
      </p:grpSp>
      <p:grpSp>
        <p:nvGrpSpPr>
          <p:cNvPr id="11" name="Group 12">
            <a:extLst>
              <a:ext uri="{FF2B5EF4-FFF2-40B4-BE49-F238E27FC236}">
                <a16:creationId xmlns:a16="http://schemas.microsoft.com/office/drawing/2014/main" id="{A69F83CC-EE03-4F2D-8E09-C41967961794}"/>
              </a:ext>
            </a:extLst>
          </p:cNvPr>
          <p:cNvGrpSpPr>
            <a:grpSpLocks/>
          </p:cNvGrpSpPr>
          <p:nvPr/>
        </p:nvGrpSpPr>
        <p:grpSpPr bwMode="auto">
          <a:xfrm>
            <a:off x="6384903" y="1349093"/>
            <a:ext cx="4753113" cy="1616738"/>
            <a:chOff x="106589139" y="112402813"/>
            <a:chExt cx="2420417" cy="822960"/>
          </a:xfrm>
        </p:grpSpPr>
        <p:sp>
          <p:nvSpPr>
            <p:cNvPr id="15" name="AutoShape 13">
              <a:extLst>
                <a:ext uri="{FF2B5EF4-FFF2-40B4-BE49-F238E27FC236}">
                  <a16:creationId xmlns:a16="http://schemas.microsoft.com/office/drawing/2014/main" id="{0BB4F324-79F9-42AA-BB55-E262F984946D}"/>
                </a:ext>
              </a:extLst>
            </p:cNvPr>
            <p:cNvSpPr>
              <a:spLocks noChangeArrowheads="1"/>
            </p:cNvSpPr>
            <p:nvPr/>
          </p:nvSpPr>
          <p:spPr bwMode="auto">
            <a:xfrm>
              <a:off x="106589139" y="112402813"/>
              <a:ext cx="2420417" cy="819129"/>
            </a:xfrm>
            <a:prstGeom prst="roundRect">
              <a:avLst>
                <a:gd name="adj" fmla="val 0"/>
              </a:avLst>
            </a:prstGeom>
            <a:solidFill>
              <a:srgbClr val="CFEAF6"/>
            </a:solidFill>
            <a:ln w="25400" algn="ctr">
              <a:solidFill>
                <a:srgbClr val="0C93D1"/>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3086" name="Picture 14" descr="Principle3">
              <a:extLst>
                <a:ext uri="{FF2B5EF4-FFF2-40B4-BE49-F238E27FC236}">
                  <a16:creationId xmlns:a16="http://schemas.microsoft.com/office/drawing/2014/main" id="{7B18D0BB-4C6A-4E2C-8CB9-D91199051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8" r="238"/>
            <a:stretch>
              <a:fillRect/>
            </a:stretch>
          </p:blipFill>
          <p:spPr bwMode="auto">
            <a:xfrm>
              <a:off x="106657442" y="112435501"/>
              <a:ext cx="737135" cy="740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16" name="Text Box 15">
              <a:extLst>
                <a:ext uri="{FF2B5EF4-FFF2-40B4-BE49-F238E27FC236}">
                  <a16:creationId xmlns:a16="http://schemas.microsoft.com/office/drawing/2014/main" id="{318E0A35-BB5A-424B-8474-C50F44368D28}"/>
                </a:ext>
              </a:extLst>
            </p:cNvPr>
            <p:cNvSpPr txBox="1">
              <a:spLocks noChangeAspect="1" noChangeArrowheads="1"/>
            </p:cNvSpPr>
            <p:nvPr/>
          </p:nvSpPr>
          <p:spPr bwMode="auto">
            <a:xfrm>
              <a:off x="107375527" y="112430205"/>
              <a:ext cx="1625192" cy="795568"/>
            </a:xfrm>
            <a:prstGeom prst="rect">
              <a:avLst/>
            </a:prstGeom>
            <a:noFill/>
            <a:ln>
              <a:noFill/>
            </a:ln>
            <a:effectLst/>
            <a:extLst>
              <a:ext uri="{909E8E84-426E-40DD-AFC4-6F175D3DCCD1}">
                <a14:hiddenFill xmlns:a14="http://schemas.microsoft.com/office/drawing/2010/main">
                  <a:solidFill>
                    <a:srgbClr val="DEDED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2200" b="1" i="0" u="none" strike="noStrike" kern="1200" cap="none" spc="0" normalizeH="0" baseline="0" noProof="0">
                  <a:ln>
                    <a:noFill/>
                  </a:ln>
                  <a:solidFill>
                    <a:srgbClr val="000000"/>
                  </a:solidFill>
                  <a:effectLst/>
                  <a:uLnTx/>
                  <a:uFillTx/>
                  <a:latin typeface="Gotham Medium" pitchFamily="50" charset="0"/>
                  <a:cs typeface="Arial"/>
                </a:rPr>
                <a:t>Guiding Principle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000000"/>
                  </a:solidFill>
                  <a:effectLst/>
                  <a:uLnTx/>
                  <a:uFillTx/>
                  <a:latin typeface="Gotham Medium" pitchFamily="50" charset="0"/>
                  <a:cs typeface="Arial"/>
                </a:rPr>
                <a:t>Align Transportation Funding Policy</a:t>
              </a:r>
              <a:endParaRPr kumimoji="0" lang="en-US" altLang="en-US" sz="2200" b="0" i="0" u="none" strike="noStrike" kern="1200" cap="none" spc="0" normalizeH="0" baseline="0" noProof="0">
                <a:ln>
                  <a:noFill/>
                </a:ln>
                <a:solidFill>
                  <a:prstClr val="black"/>
                </a:solidFill>
                <a:effectLst/>
                <a:uLnTx/>
                <a:uFillTx/>
                <a:latin typeface="Arial" panose="020B0604020202020204" pitchFamily="34" charset="0"/>
                <a:cs typeface="Arial"/>
              </a:endParaRPr>
            </a:p>
          </p:txBody>
        </p:sp>
      </p:grpSp>
      <p:grpSp>
        <p:nvGrpSpPr>
          <p:cNvPr id="12" name="Group 16">
            <a:extLst>
              <a:ext uri="{FF2B5EF4-FFF2-40B4-BE49-F238E27FC236}">
                <a16:creationId xmlns:a16="http://schemas.microsoft.com/office/drawing/2014/main" id="{D301C1B5-FC0C-47B5-9459-C1D6A1C0448D}"/>
              </a:ext>
            </a:extLst>
          </p:cNvPr>
          <p:cNvGrpSpPr>
            <a:grpSpLocks/>
          </p:cNvGrpSpPr>
          <p:nvPr/>
        </p:nvGrpSpPr>
        <p:grpSpPr bwMode="auto">
          <a:xfrm>
            <a:off x="6384903" y="3412462"/>
            <a:ext cx="4753113" cy="1616738"/>
            <a:chOff x="106589139" y="113453119"/>
            <a:chExt cx="2420417" cy="822960"/>
          </a:xfrm>
        </p:grpSpPr>
        <p:sp>
          <p:nvSpPr>
            <p:cNvPr id="13" name="AutoShape 17">
              <a:extLst>
                <a:ext uri="{FF2B5EF4-FFF2-40B4-BE49-F238E27FC236}">
                  <a16:creationId xmlns:a16="http://schemas.microsoft.com/office/drawing/2014/main" id="{B8ACFFAC-2D9C-4C29-9976-D0A3A6B5FE36}"/>
                </a:ext>
              </a:extLst>
            </p:cNvPr>
            <p:cNvSpPr>
              <a:spLocks noChangeArrowheads="1"/>
            </p:cNvSpPr>
            <p:nvPr/>
          </p:nvSpPr>
          <p:spPr bwMode="auto">
            <a:xfrm>
              <a:off x="106589139" y="113453119"/>
              <a:ext cx="2420417" cy="819302"/>
            </a:xfrm>
            <a:prstGeom prst="roundRect">
              <a:avLst>
                <a:gd name="adj" fmla="val 0"/>
              </a:avLst>
            </a:prstGeom>
            <a:solidFill>
              <a:srgbClr val="D7DBEB"/>
            </a:solidFill>
            <a:ln w="25400" algn="ctr">
              <a:solidFill>
                <a:srgbClr val="374A9B"/>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cs typeface="Arial"/>
              </a:endParaRPr>
            </a:p>
          </p:txBody>
        </p:sp>
        <p:pic>
          <p:nvPicPr>
            <p:cNvPr id="3090" name="Picture 18" descr="Principle4">
              <a:extLst>
                <a:ext uri="{FF2B5EF4-FFF2-40B4-BE49-F238E27FC236}">
                  <a16:creationId xmlns:a16="http://schemas.microsoft.com/office/drawing/2014/main" id="{3AAC4353-6E61-4DFF-BC0C-9FEDCEB8C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 r="238"/>
            <a:stretch>
              <a:fillRect/>
            </a:stretch>
          </p:blipFill>
          <p:spPr bwMode="auto">
            <a:xfrm>
              <a:off x="106670142" y="113485807"/>
              <a:ext cx="737135" cy="74066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374A9B"/>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14" name="Text Box 19">
              <a:extLst>
                <a:ext uri="{FF2B5EF4-FFF2-40B4-BE49-F238E27FC236}">
                  <a16:creationId xmlns:a16="http://schemas.microsoft.com/office/drawing/2014/main" id="{37E5D449-37F4-444C-9D7B-72C0D9ADB569}"/>
                </a:ext>
              </a:extLst>
            </p:cNvPr>
            <p:cNvSpPr txBox="1">
              <a:spLocks noChangeAspect="1" noChangeArrowheads="1"/>
            </p:cNvSpPr>
            <p:nvPr/>
          </p:nvSpPr>
          <p:spPr bwMode="auto">
            <a:xfrm>
              <a:off x="107375527" y="113480511"/>
              <a:ext cx="1625192" cy="795568"/>
            </a:xfrm>
            <a:prstGeom prst="rect">
              <a:avLst/>
            </a:prstGeom>
            <a:noFill/>
            <a:ln>
              <a:noFill/>
            </a:ln>
            <a:effectLst/>
            <a:extLst>
              <a:ext uri="{909E8E84-426E-40DD-AFC4-6F175D3DCCD1}">
                <a14:hiddenFill xmlns:a14="http://schemas.microsoft.com/office/drawing/2010/main">
                  <a:solidFill>
                    <a:srgbClr val="DEDED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Gotham Medium" pitchFamily="50" charset="0"/>
                  <a:cs typeface="Arial"/>
                </a:rPr>
                <a:t>Guiding Principle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Gotham Medium" pitchFamily="50" charset="0"/>
                  <a:cs typeface="Arial"/>
                </a:rPr>
                <a:t>Implement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Gotham Medium" pitchFamily="50" charset="0"/>
                  <a:cs typeface="Arial"/>
                </a:rPr>
                <a:t>Vision 2100</a:t>
              </a:r>
              <a:endPar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cs typeface="Arial"/>
              </a:endParaRPr>
            </a:p>
          </p:txBody>
        </p:sp>
      </p:grpSp>
    </p:spTree>
    <p:extLst>
      <p:ext uri="{BB962C8B-B14F-4D97-AF65-F5344CB8AC3E}">
        <p14:creationId xmlns:p14="http://schemas.microsoft.com/office/powerpoint/2010/main" val="217731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01640"/>
            <a:ext cx="9144000" cy="2088485"/>
          </a:xfrm>
        </p:spPr>
        <p:txBody>
          <a:bodyPr>
            <a:normAutofit fontScale="90000"/>
          </a:bodyPr>
          <a:lstStyle/>
          <a:p>
            <a:r>
              <a:rPr lang="en-US" b="1" dirty="0" smtClean="0"/>
              <a:t>Questions</a:t>
            </a:r>
            <a:br>
              <a:rPr lang="en-US" b="1" dirty="0" smtClean="0"/>
            </a:br>
            <a:r>
              <a:rPr lang="en-US" b="1" dirty="0" smtClean="0"/>
              <a:t/>
            </a:r>
            <a:br>
              <a:rPr lang="en-US" b="1" dirty="0" smtClean="0"/>
            </a:br>
            <a:r>
              <a:rPr lang="en-US" sz="3200" dirty="0" smtClean="0"/>
              <a:t>Link to Final Draft MTP</a:t>
            </a:r>
            <a:r>
              <a:rPr lang="en-US" sz="3200" dirty="0"/>
              <a:t>: </a:t>
            </a:r>
            <a:r>
              <a:rPr lang="en-US" sz="3200" dirty="0">
                <a:hlinkClick r:id="rId2"/>
              </a:rPr>
              <a:t>http://</a:t>
            </a:r>
            <a:r>
              <a:rPr lang="en-US" sz="3200" dirty="0" smtClean="0">
                <a:hlinkClick r:id="rId2"/>
              </a:rPr>
              <a:t>browardmpo.org/index.php/mtp-documents</a:t>
            </a:r>
            <a:r>
              <a:rPr lang="en-US" sz="3200" dirty="0" smtClean="0"/>
              <a:t> </a:t>
            </a:r>
            <a:endParaRPr lang="en-US" b="1" dirty="0"/>
          </a:p>
        </p:txBody>
      </p:sp>
    </p:spTree>
    <p:extLst>
      <p:ext uri="{BB962C8B-B14F-4D97-AF65-F5344CB8AC3E}">
        <p14:creationId xmlns:p14="http://schemas.microsoft.com/office/powerpoint/2010/main" val="368680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41D113-BF4A-634F-BCB5-1E221B953669}"/>
              </a:ext>
            </a:extLst>
          </p:cNvPr>
          <p:cNvPicPr>
            <a:picLocks noChangeAspect="1"/>
          </p:cNvPicPr>
          <p:nvPr/>
        </p:nvPicPr>
        <p:blipFill>
          <a:blip r:embed="rId2"/>
          <a:stretch>
            <a:fillRect/>
          </a:stretch>
        </p:blipFill>
        <p:spPr>
          <a:xfrm>
            <a:off x="0" y="-792480"/>
            <a:ext cx="12192000" cy="6858000"/>
          </a:xfrm>
          <a:prstGeom prst="rect">
            <a:avLst/>
          </a:prstGeom>
        </p:spPr>
      </p:pic>
      <p:sp>
        <p:nvSpPr>
          <p:cNvPr id="3" name="Title 1"/>
          <p:cNvSpPr>
            <a:spLocks noGrp="1"/>
          </p:cNvSpPr>
          <p:nvPr>
            <p:ph type="title"/>
          </p:nvPr>
        </p:nvSpPr>
        <p:spPr>
          <a:xfrm>
            <a:off x="304800" y="-534035"/>
            <a:ext cx="10515600" cy="1325563"/>
          </a:xfrm>
        </p:spPr>
        <p:txBody>
          <a:bodyPr/>
          <a:lstStyle/>
          <a:p>
            <a:r>
              <a:rPr lang="en-US" b="1" dirty="0" smtClean="0">
                <a:solidFill>
                  <a:schemeClr val="accent1">
                    <a:lumMod val="75000"/>
                  </a:schemeClr>
                </a:solidFill>
              </a:rPr>
              <a:t>South Florida Commuter Services</a:t>
            </a:r>
            <a:br>
              <a:rPr lang="en-US" b="1" dirty="0" smtClean="0">
                <a:solidFill>
                  <a:schemeClr val="accent1">
                    <a:lumMod val="75000"/>
                  </a:schemeClr>
                </a:solidFill>
              </a:rPr>
            </a:br>
            <a:r>
              <a:rPr lang="en-US" sz="3600" b="1" dirty="0" smtClean="0">
                <a:solidFill>
                  <a:schemeClr val="accent1">
                    <a:lumMod val="75000"/>
                  </a:schemeClr>
                </a:solidFill>
              </a:rPr>
              <a:t>Transportation Demand Management</a:t>
            </a:r>
            <a:endParaRPr lang="es-PE" sz="3600" b="1" dirty="0">
              <a:solidFill>
                <a:schemeClr val="accent1">
                  <a:lumMod val="75000"/>
                </a:schemeClr>
              </a:solidFill>
            </a:endParaRPr>
          </a:p>
        </p:txBody>
      </p:sp>
      <p:sp>
        <p:nvSpPr>
          <p:cNvPr id="4" name="Content Placeholder 2"/>
          <p:cNvSpPr>
            <a:spLocks noGrp="1"/>
          </p:cNvSpPr>
          <p:nvPr>
            <p:ph idx="1"/>
          </p:nvPr>
        </p:nvSpPr>
        <p:spPr>
          <a:xfrm>
            <a:off x="838200" y="1825625"/>
            <a:ext cx="10515600" cy="4351338"/>
          </a:xfrm>
        </p:spPr>
        <p:txBody>
          <a:bodyPr/>
          <a:lstStyle/>
          <a:p>
            <a:r>
              <a:rPr lang="en-US" dirty="0" smtClean="0"/>
              <a:t>Place Holder</a:t>
            </a:r>
            <a:endParaRPr lang="es-PE" dirty="0"/>
          </a:p>
        </p:txBody>
      </p:sp>
      <p:sp>
        <p:nvSpPr>
          <p:cNvPr id="6" name="Title 11"/>
          <p:cNvSpPr txBox="1">
            <a:spLocks/>
          </p:cNvSpPr>
          <p:nvPr/>
        </p:nvSpPr>
        <p:spPr>
          <a:xfrm>
            <a:off x="3330522" y="3180122"/>
            <a:ext cx="6187052" cy="2008104"/>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JEREMY MULLINGS,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AICP</a:t>
            </a:r>
          </a:p>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PROJECT DIRECTOR</a:t>
            </a:r>
          </a:p>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MARKETING MANAGER</a:t>
            </a:r>
          </a:p>
        </p:txBody>
      </p:sp>
      <p:pic>
        <p:nvPicPr>
          <p:cNvPr id="7" name="Picture Placeholder 13" descr="A person wearing a suit and tie&#10;&#10;Description generated with very high confidence">
            <a:extLst>
              <a:ext uri="{FF2B5EF4-FFF2-40B4-BE49-F238E27FC236}">
                <a16:creationId xmlns:a16="http://schemas.microsoft.com/office/drawing/2014/main" id="{CA227179-5B54-4DAD-8C91-18AD8537C66E}"/>
              </a:ext>
            </a:extLst>
          </p:cNvPr>
          <p:cNvPicPr>
            <a:picLocks noChangeAspect="1"/>
          </p:cNvPicPr>
          <p:nvPr/>
        </p:nvPicPr>
        <p:blipFill rotWithShape="1">
          <a:blip r:embed="rId3">
            <a:extLst>
              <a:ext uri="{28A0092B-C50C-407E-A947-70E740481C1C}">
                <a14:useLocalDpi xmlns:a14="http://schemas.microsoft.com/office/drawing/2010/main" val="0"/>
              </a:ext>
            </a:extLst>
          </a:blip>
          <a:srcRect l="17565" t="2614" r="-176" b="9923"/>
          <a:stretch/>
        </p:blipFill>
        <p:spPr>
          <a:xfrm flipH="1">
            <a:off x="7789410" y="1691640"/>
            <a:ext cx="4402590" cy="5166360"/>
          </a:xfrm>
          <a:prstGeom prst="rect">
            <a:avLst/>
          </a:prstGeom>
        </p:spPr>
      </p:pic>
    </p:spTree>
    <p:extLst>
      <p:ext uri="{BB962C8B-B14F-4D97-AF65-F5344CB8AC3E}">
        <p14:creationId xmlns:p14="http://schemas.microsoft.com/office/powerpoint/2010/main" val="1973733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FCBEE6F4-9A2B-458A-8FE6-27E4BC149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8525" y="765490"/>
            <a:ext cx="7634950" cy="5327019"/>
          </a:xfrm>
          <a:prstGeom prst="rect">
            <a:avLst/>
          </a:prstGeom>
        </p:spPr>
      </p:pic>
    </p:spTree>
    <p:extLst>
      <p:ext uri="{BB962C8B-B14F-4D97-AF65-F5344CB8AC3E}">
        <p14:creationId xmlns:p14="http://schemas.microsoft.com/office/powerpoint/2010/main" val="8411828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27D2D9-B949-4988-B997-DE096997D6AD}"/>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4098" name="Picture 2" descr="Image result for 1970s gas crisis">
            <a:extLst>
              <a:ext uri="{FF2B5EF4-FFF2-40B4-BE49-F238E27FC236}">
                <a16:creationId xmlns:a16="http://schemas.microsoft.com/office/drawing/2014/main" id="{94C93836-C786-468A-BC58-6263225F2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288" y="2476500"/>
            <a:ext cx="30194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1970s gas crisis">
            <a:extLst>
              <a:ext uri="{FF2B5EF4-FFF2-40B4-BE49-F238E27FC236}">
                <a16:creationId xmlns:a16="http://schemas.microsoft.com/office/drawing/2014/main" id="{6F5D1801-D6C4-4882-99AF-564A7BA3C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333375"/>
            <a:ext cx="7620000" cy="6191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FF10CBB-D54D-4BA3-B01E-4F4D0C6AB2A8}"/>
              </a:ext>
            </a:extLst>
          </p:cNvPr>
          <p:cNvSpPr/>
          <p:nvPr/>
        </p:nvSpPr>
        <p:spPr>
          <a:xfrm>
            <a:off x="314325" y="333375"/>
            <a:ext cx="7620000" cy="619125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Image result for 1970s gas crisis">
            <a:extLst>
              <a:ext uri="{FF2B5EF4-FFF2-40B4-BE49-F238E27FC236}">
                <a16:creationId xmlns:a16="http://schemas.microsoft.com/office/drawing/2014/main" id="{CA9C1E63-9930-438D-8F1C-372D14452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044" y="600075"/>
            <a:ext cx="4500562" cy="49321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52F2FEC-2216-4F05-8C56-DB2297D30DC7}"/>
              </a:ext>
            </a:extLst>
          </p:cNvPr>
          <p:cNvSpPr/>
          <p:nvPr/>
        </p:nvSpPr>
        <p:spPr>
          <a:xfrm>
            <a:off x="6827043" y="600075"/>
            <a:ext cx="4491037" cy="493212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Image result for 1970s gas crisis">
            <a:extLst>
              <a:ext uri="{FF2B5EF4-FFF2-40B4-BE49-F238E27FC236}">
                <a16:creationId xmlns:a16="http://schemas.microsoft.com/office/drawing/2014/main" id="{665C0AE7-53EF-4C43-816E-A2FFD9EFD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2" y="175299"/>
            <a:ext cx="6262688" cy="65074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0BB8D12-8238-43C4-AFF4-D9B1194E682B}"/>
              </a:ext>
            </a:extLst>
          </p:cNvPr>
          <p:cNvSpPr/>
          <p:nvPr/>
        </p:nvSpPr>
        <p:spPr>
          <a:xfrm>
            <a:off x="2395536" y="175299"/>
            <a:ext cx="6262687" cy="650740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7053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5FBC2-751E-4C52-9D12-5607A5AF4300}"/>
              </a:ext>
            </a:extLst>
          </p:cNvPr>
          <p:cNvPicPr>
            <a:picLocks noChangeAspect="1"/>
          </p:cNvPicPr>
          <p:nvPr/>
        </p:nvPicPr>
        <p:blipFill>
          <a:blip r:embed="rId2"/>
          <a:stretch>
            <a:fillRect/>
          </a:stretch>
        </p:blipFill>
        <p:spPr>
          <a:xfrm>
            <a:off x="6350" y="3716"/>
            <a:ext cx="12179300" cy="6858000"/>
          </a:xfrm>
          <a:prstGeom prst="rect">
            <a:avLst/>
          </a:prstGeom>
        </p:spPr>
      </p:pic>
      <p:sp>
        <p:nvSpPr>
          <p:cNvPr id="2" name="object 2"/>
          <p:cNvSpPr txBox="1">
            <a:spLocks noGrp="1"/>
          </p:cNvSpPr>
          <p:nvPr>
            <p:ph type="title"/>
          </p:nvPr>
        </p:nvSpPr>
        <p:spPr>
          <a:xfrm>
            <a:off x="1189855" y="274315"/>
            <a:ext cx="5532120" cy="505267"/>
          </a:xfrm>
          <a:prstGeom prst="rect">
            <a:avLst/>
          </a:prstGeom>
        </p:spPr>
        <p:txBody>
          <a:bodyPr vert="horz" wrap="square" lIns="0" tIns="12700" rIns="0" bIns="0" rtlCol="0">
            <a:spAutoFit/>
          </a:bodyPr>
          <a:lstStyle/>
          <a:p>
            <a:pPr marL="12700">
              <a:lnSpc>
                <a:spcPct val="100000"/>
              </a:lnSpc>
              <a:spcBef>
                <a:spcPts val="100"/>
              </a:spcBef>
            </a:pPr>
            <a:r>
              <a:rPr sz="3200" b="1" spc="-15" dirty="0">
                <a:solidFill>
                  <a:srgbClr val="39499B"/>
                </a:solidFill>
                <a:latin typeface="Arial"/>
                <a:ea typeface="+mn-ea"/>
                <a:cs typeface="Arial"/>
              </a:rPr>
              <a:t>MPO CURRENT EFFORTS</a:t>
            </a:r>
          </a:p>
        </p:txBody>
      </p:sp>
      <p:sp>
        <p:nvSpPr>
          <p:cNvPr id="3" name="object 3"/>
          <p:cNvSpPr txBox="1"/>
          <p:nvPr/>
        </p:nvSpPr>
        <p:spPr>
          <a:xfrm>
            <a:off x="2962693" y="1737000"/>
            <a:ext cx="8303405" cy="2987997"/>
          </a:xfrm>
          <a:prstGeom prst="rect">
            <a:avLst/>
          </a:prstGeom>
        </p:spPr>
        <p:txBody>
          <a:bodyPr vert="horz" wrap="square" lIns="0" tIns="93980" rIns="0" bIns="0" rtlCol="0">
            <a:spAutoFit/>
          </a:bodyPr>
          <a:lstStyle/>
          <a:p>
            <a:pPr marL="240665" indent="-228600">
              <a:lnSpc>
                <a:spcPct val="100000"/>
              </a:lnSpc>
              <a:spcBef>
                <a:spcPts val="740"/>
              </a:spcBef>
              <a:buClr>
                <a:srgbClr val="009DDC"/>
              </a:buClr>
              <a:buChar char="•"/>
              <a:tabLst>
                <a:tab pos="241300" algn="l"/>
              </a:tabLst>
            </a:pPr>
            <a:r>
              <a:rPr lang="en-US" sz="2800" spc="-15" dirty="0">
                <a:solidFill>
                  <a:srgbClr val="39499B"/>
                </a:solidFill>
                <a:latin typeface="Arial"/>
                <a:cs typeface="Arial"/>
              </a:rPr>
              <a:t>FHWA Bikeway Selection Guide Workshop</a:t>
            </a:r>
            <a:endParaRPr sz="2800" dirty="0">
              <a:latin typeface="Arial"/>
              <a:cs typeface="Arial"/>
            </a:endParaRPr>
          </a:p>
          <a:p>
            <a:pPr marL="240665" indent="-228600">
              <a:lnSpc>
                <a:spcPct val="100000"/>
              </a:lnSpc>
              <a:spcBef>
                <a:spcPts val="640"/>
              </a:spcBef>
              <a:buClr>
                <a:srgbClr val="009DDC"/>
              </a:buClr>
              <a:buChar char="•"/>
              <a:tabLst>
                <a:tab pos="241300" algn="l"/>
              </a:tabLst>
            </a:pPr>
            <a:r>
              <a:rPr lang="en-US" sz="2800" spc="-15" dirty="0">
                <a:solidFill>
                  <a:srgbClr val="39499B"/>
                </a:solidFill>
                <a:latin typeface="Arial"/>
                <a:cs typeface="Arial"/>
              </a:rPr>
              <a:t>Let’s Go Walking to School 2019</a:t>
            </a:r>
          </a:p>
          <a:p>
            <a:pPr marL="697865" lvl="1" indent="-228600">
              <a:spcBef>
                <a:spcPts val="640"/>
              </a:spcBef>
              <a:buClr>
                <a:srgbClr val="009DDC"/>
              </a:buClr>
              <a:buChar char="•"/>
              <a:tabLst>
                <a:tab pos="241300" algn="l"/>
              </a:tabLst>
            </a:pPr>
            <a:r>
              <a:rPr lang="en-US" sz="2800" spc="-15" dirty="0">
                <a:solidFill>
                  <a:srgbClr val="39499B"/>
                </a:solidFill>
                <a:latin typeface="Arial"/>
                <a:cs typeface="Arial"/>
              </a:rPr>
              <a:t>Tactical Urbanism Activity</a:t>
            </a:r>
          </a:p>
          <a:p>
            <a:pPr marL="697865" lvl="1" indent="-228600">
              <a:spcBef>
                <a:spcPts val="640"/>
              </a:spcBef>
              <a:buClr>
                <a:srgbClr val="009DDC"/>
              </a:buClr>
              <a:buChar char="•"/>
              <a:tabLst>
                <a:tab pos="241300" algn="l"/>
              </a:tabLst>
            </a:pPr>
            <a:r>
              <a:rPr lang="en-US" sz="2800" spc="-15" dirty="0">
                <a:solidFill>
                  <a:srgbClr val="39499B"/>
                </a:solidFill>
                <a:latin typeface="Arial"/>
                <a:cs typeface="Arial"/>
              </a:rPr>
              <a:t>Let’s Go Walking Event</a:t>
            </a:r>
            <a:endParaRPr sz="2800" dirty="0">
              <a:latin typeface="Arial"/>
              <a:cs typeface="Arial"/>
            </a:endParaRPr>
          </a:p>
          <a:p>
            <a:pPr marL="240665" indent="-228600">
              <a:lnSpc>
                <a:spcPct val="100000"/>
              </a:lnSpc>
              <a:spcBef>
                <a:spcPts val="640"/>
              </a:spcBef>
              <a:buClr>
                <a:srgbClr val="009DDC"/>
              </a:buClr>
              <a:buChar char="•"/>
              <a:tabLst>
                <a:tab pos="241300" algn="l"/>
              </a:tabLst>
            </a:pPr>
            <a:r>
              <a:rPr lang="en-US" sz="2800" spc="-5" dirty="0">
                <a:solidFill>
                  <a:srgbClr val="39499B"/>
                </a:solidFill>
                <a:latin typeface="Arial"/>
                <a:cs typeface="Arial"/>
              </a:rPr>
              <a:t>7</a:t>
            </a:r>
            <a:r>
              <a:rPr lang="en-US" sz="2800" spc="-5" baseline="30000" dirty="0">
                <a:solidFill>
                  <a:srgbClr val="39499B"/>
                </a:solidFill>
                <a:latin typeface="Arial"/>
                <a:cs typeface="Arial"/>
              </a:rPr>
              <a:t>th</a:t>
            </a:r>
            <a:r>
              <a:rPr lang="en-US" sz="2800" spc="-5" dirty="0">
                <a:solidFill>
                  <a:srgbClr val="39499B"/>
                </a:solidFill>
                <a:latin typeface="Arial"/>
                <a:cs typeface="Arial"/>
              </a:rPr>
              <a:t> Annual </a:t>
            </a:r>
            <a:r>
              <a:rPr sz="2800" spc="-5" dirty="0">
                <a:solidFill>
                  <a:srgbClr val="39499B"/>
                </a:solidFill>
                <a:latin typeface="Arial"/>
                <a:cs typeface="Arial"/>
              </a:rPr>
              <a:t>Safe Streets</a:t>
            </a:r>
            <a:r>
              <a:rPr sz="2800" spc="-30" dirty="0">
                <a:solidFill>
                  <a:srgbClr val="39499B"/>
                </a:solidFill>
                <a:latin typeface="Arial"/>
                <a:cs typeface="Arial"/>
              </a:rPr>
              <a:t> </a:t>
            </a:r>
            <a:r>
              <a:rPr sz="2800" dirty="0">
                <a:solidFill>
                  <a:srgbClr val="39499B"/>
                </a:solidFill>
                <a:latin typeface="Arial"/>
                <a:cs typeface="Arial"/>
              </a:rPr>
              <a:t>Summit</a:t>
            </a:r>
            <a:r>
              <a:rPr lang="en-US" sz="2800" dirty="0">
                <a:solidFill>
                  <a:srgbClr val="39499B"/>
                </a:solidFill>
                <a:latin typeface="Arial"/>
                <a:cs typeface="Arial"/>
              </a:rPr>
              <a:t> - February 6 and 7, 2010</a:t>
            </a:r>
            <a:endParaRPr sz="2800" dirty="0">
              <a:latin typeface="Arial"/>
              <a:cs typeface="Arial"/>
            </a:endParaRPr>
          </a:p>
        </p:txBody>
      </p:sp>
      <p:sp>
        <p:nvSpPr>
          <p:cNvPr id="4" name="object 4"/>
          <p:cNvSpPr/>
          <p:nvPr/>
        </p:nvSpPr>
        <p:spPr>
          <a:xfrm>
            <a:off x="1066545" y="4432134"/>
            <a:ext cx="1469622" cy="14790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66543" y="1165534"/>
            <a:ext cx="1478141" cy="147813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66547" y="2777303"/>
            <a:ext cx="1478137" cy="15291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39CAB9-4CD3-4A28-95D6-CAB2D836C4E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9218" name="Picture 2" descr="Image result for 1970s gas crisis carpool">
            <a:extLst>
              <a:ext uri="{FF2B5EF4-FFF2-40B4-BE49-F238E27FC236}">
                <a16:creationId xmlns:a16="http://schemas.microsoft.com/office/drawing/2014/main" id="{21FC6D49-5FBB-4779-BB53-D2AE09760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1119188"/>
            <a:ext cx="3009900" cy="46196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a:extLst>
              <a:ext uri="{FF2B5EF4-FFF2-40B4-BE49-F238E27FC236}">
                <a16:creationId xmlns:a16="http://schemas.microsoft.com/office/drawing/2014/main" id="{9B3C81B9-4E07-4CC5-8122-9C3B92FE09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4100" y="0"/>
            <a:ext cx="5003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upload.wikimedia.org/wikipedia/commons/b/b8/Ride_with_hitler.jpg">
            <a:extLst>
              <a:ext uri="{FF2B5EF4-FFF2-40B4-BE49-F238E27FC236}">
                <a16:creationId xmlns:a16="http://schemas.microsoft.com/office/drawing/2014/main" id="{596D21BC-86D8-4B63-8D56-8242E8841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618" y="0"/>
            <a:ext cx="5338763" cy="688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392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fade">
                                      <p:cBhvr>
                                        <p:cTn id="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EFF89-1030-4418-9581-A8F891624672}"/>
              </a:ext>
            </a:extLst>
          </p:cNvPr>
          <p:cNvSpPr txBox="1"/>
          <p:nvPr/>
        </p:nvSpPr>
        <p:spPr>
          <a:xfrm>
            <a:off x="1064170" y="2490281"/>
            <a:ext cx="10242005" cy="1877437"/>
          </a:xfrm>
          <a:prstGeom prst="rect">
            <a:avLst/>
          </a:prstGeom>
          <a:noFill/>
        </p:spPr>
        <p:txBody>
          <a:bodyPr wrap="square" rtlCol="0">
            <a:spAutoFit/>
          </a:bodyPr>
          <a:lstStyle/>
          <a:p>
            <a:r>
              <a:rPr lang="en-US" sz="3600" dirty="0"/>
              <a:t>…</a:t>
            </a:r>
            <a:r>
              <a:rPr lang="en-US" sz="4000" b="1" dirty="0"/>
              <a:t>outdated</a:t>
            </a:r>
            <a:r>
              <a:rPr lang="en-US" sz="3600" dirty="0"/>
              <a:t> notions that treat TDM  as a </a:t>
            </a:r>
            <a:r>
              <a:rPr lang="en-US" sz="4000" b="1" dirty="0">
                <a:latin typeface="Lato Medium" panose="020F0502020204030203"/>
              </a:rPr>
              <a:t>collection</a:t>
            </a:r>
            <a:r>
              <a:rPr lang="en-US" sz="4000" b="1" dirty="0"/>
              <a:t> of vaguely related initiatives </a:t>
            </a:r>
            <a:r>
              <a:rPr lang="en-US" sz="3600" dirty="0"/>
              <a:t>are constraining the true potential of TDM.</a:t>
            </a:r>
          </a:p>
        </p:txBody>
      </p:sp>
      <p:sp>
        <p:nvSpPr>
          <p:cNvPr id="3" name="TextBox 2">
            <a:extLst>
              <a:ext uri="{FF2B5EF4-FFF2-40B4-BE49-F238E27FC236}">
                <a16:creationId xmlns:a16="http://schemas.microsoft.com/office/drawing/2014/main" id="{9FF23222-155E-487B-8A71-7EB5A0574639}"/>
              </a:ext>
            </a:extLst>
          </p:cNvPr>
          <p:cNvSpPr txBox="1"/>
          <p:nvPr/>
        </p:nvSpPr>
        <p:spPr>
          <a:xfrm>
            <a:off x="8336261" y="6418729"/>
            <a:ext cx="3808479" cy="369332"/>
          </a:xfrm>
          <a:prstGeom prst="rect">
            <a:avLst/>
          </a:prstGeom>
          <a:noFill/>
        </p:spPr>
        <p:txBody>
          <a:bodyPr wrap="none" rtlCol="0">
            <a:spAutoFit/>
          </a:bodyPr>
          <a:lstStyle/>
          <a:p>
            <a:pPr algn="r"/>
            <a:r>
              <a:rPr lang="en-US" i="1" dirty="0"/>
              <a:t>-Transportation Research Board (2010)</a:t>
            </a:r>
          </a:p>
        </p:txBody>
      </p:sp>
      <p:sp>
        <p:nvSpPr>
          <p:cNvPr id="4" name="TextBox 3">
            <a:extLst>
              <a:ext uri="{FF2B5EF4-FFF2-40B4-BE49-F238E27FC236}">
                <a16:creationId xmlns:a16="http://schemas.microsoft.com/office/drawing/2014/main" id="{757E838B-8840-4A56-9530-0272B7C583DD}"/>
              </a:ext>
            </a:extLst>
          </p:cNvPr>
          <p:cNvSpPr txBox="1"/>
          <p:nvPr/>
        </p:nvSpPr>
        <p:spPr>
          <a:xfrm>
            <a:off x="5735964" y="1389185"/>
            <a:ext cx="720069" cy="1569660"/>
          </a:xfrm>
          <a:prstGeom prst="rect">
            <a:avLst/>
          </a:prstGeom>
          <a:noFill/>
        </p:spPr>
        <p:txBody>
          <a:bodyPr wrap="none" rtlCol="0">
            <a:spAutoFit/>
          </a:bodyPr>
          <a:lstStyle/>
          <a:p>
            <a:r>
              <a:rPr lang="en-US" sz="9600" b="1" dirty="0">
                <a:solidFill>
                  <a:srgbClr val="0070C0"/>
                </a:solidFill>
              </a:rPr>
              <a:t>“</a:t>
            </a:r>
          </a:p>
        </p:txBody>
      </p:sp>
    </p:spTree>
    <p:extLst>
      <p:ext uri="{BB962C8B-B14F-4D97-AF65-F5344CB8AC3E}">
        <p14:creationId xmlns:p14="http://schemas.microsoft.com/office/powerpoint/2010/main" val="1864760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096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itle 11"/>
          <p:cNvSpPr txBox="1">
            <a:spLocks/>
          </p:cNvSpPr>
          <p:nvPr/>
        </p:nvSpPr>
        <p:spPr>
          <a:xfrm>
            <a:off x="1307582" y="188699"/>
            <a:ext cx="2744409"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THE SFCS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TEAM</a:t>
            </a:r>
          </a:p>
        </p:txBody>
      </p:sp>
      <p:pic>
        <p:nvPicPr>
          <p:cNvPr id="3" name="Picture 2">
            <a:extLst>
              <a:ext uri="{FF2B5EF4-FFF2-40B4-BE49-F238E27FC236}">
                <a16:creationId xmlns:a16="http://schemas.microsoft.com/office/drawing/2014/main" id="{FCBEE6F4-9A2B-458A-8FE6-27E4BC149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582" y="5058918"/>
            <a:ext cx="2437603" cy="1700752"/>
          </a:xfrm>
          <a:prstGeom prst="rect">
            <a:avLst/>
          </a:prstGeom>
        </p:spPr>
      </p:pic>
      <p:pic>
        <p:nvPicPr>
          <p:cNvPr id="9" name="Picture 8" descr="A group of people sitting posing for the camera&#10;&#10;Description automatically generated">
            <a:extLst>
              <a:ext uri="{FF2B5EF4-FFF2-40B4-BE49-F238E27FC236}">
                <a16:creationId xmlns:a16="http://schemas.microsoft.com/office/drawing/2014/main" id="{DDE486BA-1EA7-493D-BF5A-7F94A08D2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438" y="1369799"/>
            <a:ext cx="7379933" cy="4177042"/>
          </a:xfrm>
          <a:prstGeom prst="rect">
            <a:avLst/>
          </a:prstGeom>
        </p:spPr>
      </p:pic>
      <p:sp>
        <p:nvSpPr>
          <p:cNvPr id="6" name="Picture Placeholder 5">
            <a:extLst>
              <a:ext uri="{FF2B5EF4-FFF2-40B4-BE49-F238E27FC236}">
                <a16:creationId xmlns:a16="http://schemas.microsoft.com/office/drawing/2014/main" id="{F513BE95-BD17-41D2-8EC1-D785F77AC5D2}"/>
              </a:ext>
            </a:extLst>
          </p:cNvPr>
          <p:cNvSpPr>
            <a:spLocks noGrp="1"/>
          </p:cNvSpPr>
          <p:nvPr>
            <p:ph type="pic" sz="quarter" idx="10"/>
          </p:nvPr>
        </p:nvSpPr>
        <p:spPr/>
      </p:sp>
      <p:sp>
        <p:nvSpPr>
          <p:cNvPr id="8" name="Rectangle 7">
            <a:extLst>
              <a:ext uri="{FF2B5EF4-FFF2-40B4-BE49-F238E27FC236}">
                <a16:creationId xmlns:a16="http://schemas.microsoft.com/office/drawing/2014/main" id="{6F2F4E12-EC3E-4C66-A8B8-8A2F6C06A6C2}"/>
              </a:ext>
            </a:extLst>
          </p:cNvPr>
          <p:cNvSpPr/>
          <p:nvPr/>
        </p:nvSpPr>
        <p:spPr>
          <a:xfrm>
            <a:off x="4650438" y="1369799"/>
            <a:ext cx="7379933" cy="417704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6346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096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itle 11"/>
          <p:cNvSpPr txBox="1">
            <a:spLocks/>
          </p:cNvSpPr>
          <p:nvPr/>
        </p:nvSpPr>
        <p:spPr>
          <a:xfrm>
            <a:off x="1307582" y="188699"/>
            <a:ext cx="2744409"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THE SFCS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TEAM</a:t>
            </a:r>
          </a:p>
        </p:txBody>
      </p:sp>
      <p:pic>
        <p:nvPicPr>
          <p:cNvPr id="3" name="Picture 2">
            <a:extLst>
              <a:ext uri="{FF2B5EF4-FFF2-40B4-BE49-F238E27FC236}">
                <a16:creationId xmlns:a16="http://schemas.microsoft.com/office/drawing/2014/main" id="{FCBEE6F4-9A2B-458A-8FE6-27E4BC1490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582" y="5058918"/>
            <a:ext cx="2437603" cy="1700752"/>
          </a:xfrm>
          <a:prstGeom prst="rect">
            <a:avLst/>
          </a:prstGeom>
        </p:spPr>
      </p:pic>
      <p:pic>
        <p:nvPicPr>
          <p:cNvPr id="2" name="Picture 1">
            <a:extLst>
              <a:ext uri="{FF2B5EF4-FFF2-40B4-BE49-F238E27FC236}">
                <a16:creationId xmlns:a16="http://schemas.microsoft.com/office/drawing/2014/main" id="{AC0306F2-896B-451D-83B4-FC0DE1B0C5A0}"/>
              </a:ext>
            </a:extLst>
          </p:cNvPr>
          <p:cNvPicPr>
            <a:picLocks noChangeAspect="1"/>
          </p:cNvPicPr>
          <p:nvPr/>
        </p:nvPicPr>
        <p:blipFill>
          <a:blip r:embed="rId3"/>
          <a:stretch>
            <a:fillRect/>
          </a:stretch>
        </p:blipFill>
        <p:spPr>
          <a:xfrm>
            <a:off x="5460819" y="1369799"/>
            <a:ext cx="2679192" cy="3038942"/>
          </a:xfrm>
          <a:prstGeom prst="rect">
            <a:avLst/>
          </a:prstGeom>
        </p:spPr>
      </p:pic>
      <p:pic>
        <p:nvPicPr>
          <p:cNvPr id="7" name="Picture 6">
            <a:extLst>
              <a:ext uri="{FF2B5EF4-FFF2-40B4-BE49-F238E27FC236}">
                <a16:creationId xmlns:a16="http://schemas.microsoft.com/office/drawing/2014/main" id="{EF2A358D-D380-4831-8038-7D9A37BAFC95}"/>
              </a:ext>
            </a:extLst>
          </p:cNvPr>
          <p:cNvPicPr>
            <a:picLocks noChangeAspect="1"/>
          </p:cNvPicPr>
          <p:nvPr/>
        </p:nvPicPr>
        <p:blipFill>
          <a:blip r:embed="rId4"/>
          <a:stretch>
            <a:fillRect/>
          </a:stretch>
        </p:blipFill>
        <p:spPr>
          <a:xfrm>
            <a:off x="1658196" y="1369799"/>
            <a:ext cx="2676545" cy="3067072"/>
          </a:xfrm>
          <a:prstGeom prst="rect">
            <a:avLst/>
          </a:prstGeom>
        </p:spPr>
      </p:pic>
      <p:pic>
        <p:nvPicPr>
          <p:cNvPr id="10" name="Picture 9">
            <a:extLst>
              <a:ext uri="{FF2B5EF4-FFF2-40B4-BE49-F238E27FC236}">
                <a16:creationId xmlns:a16="http://schemas.microsoft.com/office/drawing/2014/main" id="{13085E5C-F365-4547-9719-5E50EC458EB7}"/>
              </a:ext>
            </a:extLst>
          </p:cNvPr>
          <p:cNvPicPr>
            <a:picLocks noChangeAspect="1"/>
          </p:cNvPicPr>
          <p:nvPr/>
        </p:nvPicPr>
        <p:blipFill rotWithShape="1">
          <a:blip r:embed="rId5"/>
          <a:srcRect t="713" b="1"/>
          <a:stretch/>
        </p:blipFill>
        <p:spPr>
          <a:xfrm>
            <a:off x="9321669" y="1367983"/>
            <a:ext cx="2681307" cy="3059364"/>
          </a:xfrm>
          <a:prstGeom prst="rect">
            <a:avLst/>
          </a:prstGeom>
        </p:spPr>
      </p:pic>
      <p:sp>
        <p:nvSpPr>
          <p:cNvPr id="12" name="Shape 9168">
            <a:extLst>
              <a:ext uri="{FF2B5EF4-FFF2-40B4-BE49-F238E27FC236}">
                <a16:creationId xmlns:a16="http://schemas.microsoft.com/office/drawing/2014/main" id="{2FEDE7F9-1523-4D44-902A-5D5BCF121D86}"/>
              </a:ext>
            </a:extLst>
          </p:cNvPr>
          <p:cNvSpPr/>
          <p:nvPr/>
        </p:nvSpPr>
        <p:spPr>
          <a:xfrm>
            <a:off x="2080952" y="4321968"/>
            <a:ext cx="1936919" cy="5364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gn="ctr">
              <a:lnSpc>
                <a:spcPct val="150000"/>
              </a:lnSpc>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Larry Leeds</a:t>
            </a:r>
            <a:endParaRPr lang="id-ID" sz="2400" b="1" dirty="0">
              <a:solidFill>
                <a:schemeClr val="tx1">
                  <a:lumMod val="85000"/>
                  <a:lumOff val="15000"/>
                </a:schemeClr>
              </a:solidFill>
              <a:latin typeface="Lato Medium"/>
              <a:ea typeface="Open Sans" panose="020B0606030504020204" pitchFamily="34" charset="0"/>
              <a:cs typeface="Open Sans" panose="020B0606030504020204" pitchFamily="34" charset="0"/>
            </a:endParaRPr>
          </a:p>
        </p:txBody>
      </p:sp>
      <p:sp>
        <p:nvSpPr>
          <p:cNvPr id="13" name="Shape 9168">
            <a:extLst>
              <a:ext uri="{FF2B5EF4-FFF2-40B4-BE49-F238E27FC236}">
                <a16:creationId xmlns:a16="http://schemas.microsoft.com/office/drawing/2014/main" id="{B1C392E3-CDF6-49A8-BA79-C567778989A7}"/>
              </a:ext>
            </a:extLst>
          </p:cNvPr>
          <p:cNvSpPr/>
          <p:nvPr/>
        </p:nvSpPr>
        <p:spPr>
          <a:xfrm>
            <a:off x="9351521" y="4329214"/>
            <a:ext cx="2621602" cy="5364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gn="ctr">
              <a:lnSpc>
                <a:spcPct val="150000"/>
              </a:lnSpc>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Stuart Anderson</a:t>
            </a:r>
            <a:endParaRPr lang="id-ID" sz="2400" b="1" dirty="0">
              <a:solidFill>
                <a:schemeClr val="tx1">
                  <a:lumMod val="85000"/>
                  <a:lumOff val="15000"/>
                </a:schemeClr>
              </a:solidFill>
              <a:latin typeface="Lato Medium"/>
              <a:ea typeface="Open Sans" panose="020B0606030504020204" pitchFamily="34" charset="0"/>
              <a:cs typeface="Open Sans" panose="020B0606030504020204" pitchFamily="34" charset="0"/>
            </a:endParaRPr>
          </a:p>
        </p:txBody>
      </p:sp>
      <p:sp>
        <p:nvSpPr>
          <p:cNvPr id="14" name="Shape 9168">
            <a:extLst>
              <a:ext uri="{FF2B5EF4-FFF2-40B4-BE49-F238E27FC236}">
                <a16:creationId xmlns:a16="http://schemas.microsoft.com/office/drawing/2014/main" id="{91E048AC-AFCE-443C-BFAC-366F0AE55031}"/>
              </a:ext>
            </a:extLst>
          </p:cNvPr>
          <p:cNvSpPr/>
          <p:nvPr/>
        </p:nvSpPr>
        <p:spPr>
          <a:xfrm>
            <a:off x="5831955" y="4341053"/>
            <a:ext cx="1936919" cy="5364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gn="ctr">
              <a:lnSpc>
                <a:spcPct val="150000"/>
              </a:lnSpc>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John Dohm</a:t>
            </a:r>
            <a:endParaRPr lang="id-ID" sz="2400" b="1" dirty="0">
              <a:solidFill>
                <a:schemeClr val="tx1">
                  <a:lumMod val="85000"/>
                  <a:lumOff val="15000"/>
                </a:schemeClr>
              </a:solidFill>
              <a:latin typeface="Lato Medium"/>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5742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24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7" name="Picture Placeholder 10" descr="A car driving on a city street filled with lots of traffic&#10;&#10;Description generated with very high confidence">
            <a:extLst>
              <a:ext uri="{FF2B5EF4-FFF2-40B4-BE49-F238E27FC236}">
                <a16:creationId xmlns:a16="http://schemas.microsoft.com/office/drawing/2014/main" id="{D9A953F2-9294-4362-A880-16165A851586}"/>
              </a:ext>
            </a:extLst>
          </p:cNvPr>
          <p:cNvPicPr>
            <a:picLocks noChangeAspect="1"/>
          </p:cNvPicPr>
          <p:nvPr/>
        </p:nvPicPr>
        <p:blipFill>
          <a:blip r:embed="rId2" cstate="print">
            <a:extLst>
              <a:ext uri="{28A0092B-C50C-407E-A947-70E740481C1C}">
                <a14:useLocalDpi xmlns:a14="http://schemas.microsoft.com/office/drawing/2010/main" val="0"/>
              </a:ext>
            </a:extLst>
          </a:blip>
          <a:srcRect l="19873" r="19873"/>
          <a:stretch>
            <a:fillRect/>
          </a:stretch>
        </p:blipFill>
        <p:spPr>
          <a:xfrm>
            <a:off x="5583984" y="-4016"/>
            <a:ext cx="6604000" cy="6858000"/>
          </a:xfrm>
          <a:prstGeom prst="parallelogram">
            <a:avLst>
              <a:gd name="adj" fmla="val 34702"/>
            </a:avLst>
          </a:prstGeom>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11"/>
          <p:cNvSpPr txBox="1">
            <a:spLocks/>
          </p:cNvSpPr>
          <p:nvPr/>
        </p:nvSpPr>
        <p:spPr>
          <a:xfrm>
            <a:off x="360293" y="87590"/>
            <a:ext cx="4630239"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D4’s and D6’s </a:t>
            </a:r>
            <a:endPar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endParaRPr>
          </a:p>
          <a:p>
            <a:pPr algn="l"/>
            <a:r>
              <a:rPr lang="en-US" sz="3599" b="1" dirty="0">
                <a:latin typeface="Agency FB" panose="020B0503020202020204" pitchFamily="34" charset="0"/>
                <a:ea typeface="Roboto" panose="02000000000000000000" pitchFamily="2" charset="0"/>
                <a:cs typeface="Times New Roman" panose="02020603050405020304" pitchFamily="18" charset="0"/>
              </a:rPr>
              <a:t>REGIONAL TDM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PROGRAM</a:t>
            </a:r>
            <a:r>
              <a:rPr lang="en-US" sz="3599" b="1" dirty="0">
                <a:latin typeface="Agency FB" panose="020B0503020202020204" pitchFamily="34" charset="0"/>
                <a:ea typeface="Roboto" panose="02000000000000000000" pitchFamily="2" charset="0"/>
                <a:cs typeface="Times New Roman" panose="02020603050405020304" pitchFamily="18" charset="0"/>
              </a:rPr>
              <a:t> </a:t>
            </a:r>
          </a:p>
        </p:txBody>
      </p:sp>
      <p:sp>
        <p:nvSpPr>
          <p:cNvPr id="6" name="Shape 9168"/>
          <p:cNvSpPr/>
          <p:nvPr/>
        </p:nvSpPr>
        <p:spPr>
          <a:xfrm>
            <a:off x="83267" y="2496785"/>
            <a:ext cx="6192252" cy="300595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nSpc>
                <a:spcPct val="150000"/>
              </a:lnSpc>
              <a:defRPr sz="3200"/>
            </a:pPr>
            <a:r>
              <a:rPr lang="en-US" sz="2800" dirty="0">
                <a:solidFill>
                  <a:schemeClr val="tx1">
                    <a:lumMod val="85000"/>
                    <a:lumOff val="15000"/>
                  </a:schemeClr>
                </a:solidFill>
                <a:latin typeface="Lato Medium"/>
                <a:ea typeface="Open Sans" panose="020B0606030504020204" pitchFamily="34" charset="0"/>
                <a:cs typeface="Open Sans" panose="020B0606030504020204" pitchFamily="34" charset="0"/>
              </a:rPr>
              <a:t>"...</a:t>
            </a:r>
            <a:r>
              <a:rPr lang="en-US" sz="3600" b="1" dirty="0">
                <a:solidFill>
                  <a:schemeClr val="tx1">
                    <a:lumMod val="85000"/>
                    <a:lumOff val="15000"/>
                  </a:schemeClr>
                </a:solidFill>
                <a:latin typeface="Lato Medium"/>
                <a:ea typeface="Open Sans" panose="020B0606030504020204" pitchFamily="34" charset="0"/>
                <a:cs typeface="Open Sans" panose="020B0606030504020204" pitchFamily="34" charset="0"/>
              </a:rPr>
              <a:t>reduce</a:t>
            </a:r>
            <a:r>
              <a:rPr lang="en-US" sz="2800" dirty="0">
                <a:solidFill>
                  <a:schemeClr val="tx1">
                    <a:lumMod val="85000"/>
                    <a:lumOff val="15000"/>
                  </a:schemeClr>
                </a:solidFill>
                <a:latin typeface="Lato Medium"/>
                <a:ea typeface="Open Sans" panose="020B0606030504020204" pitchFamily="34" charset="0"/>
                <a:cs typeface="Open Sans" panose="020B0606030504020204" pitchFamily="34" charset="0"/>
              </a:rPr>
              <a:t> </a:t>
            </a: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the number of trips made </a:t>
            </a:r>
            <a:r>
              <a:rPr lang="en-US" sz="2800" dirty="0">
                <a:solidFill>
                  <a:schemeClr val="tx1">
                    <a:lumMod val="85000"/>
                    <a:lumOff val="15000"/>
                  </a:schemeClr>
                </a:solidFill>
                <a:latin typeface="Lato Medium"/>
                <a:ea typeface="Open Sans" panose="020B0606030504020204" pitchFamily="34" charset="0"/>
                <a:cs typeface="Open Sans" panose="020B0606030504020204" pitchFamily="34" charset="0"/>
              </a:rPr>
              <a:t>by </a:t>
            </a:r>
            <a:r>
              <a:rPr lang="en-US" sz="3200" b="1" dirty="0">
                <a:solidFill>
                  <a:schemeClr val="tx1">
                    <a:lumMod val="85000"/>
                    <a:lumOff val="15000"/>
                  </a:schemeClr>
                </a:solidFill>
                <a:latin typeface="Lato Medium"/>
                <a:ea typeface="Open Sans" panose="020B0606030504020204" pitchFamily="34" charset="0"/>
                <a:cs typeface="Open Sans" panose="020B0606030504020204" pitchFamily="34" charset="0"/>
              </a:rPr>
              <a:t>single occupant </a:t>
            </a: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vehicles and </a:t>
            </a:r>
            <a:r>
              <a:rPr lang="en-US" sz="3200" b="1" dirty="0">
                <a:solidFill>
                  <a:schemeClr val="tx1">
                    <a:lumMod val="85000"/>
                    <a:lumOff val="15000"/>
                  </a:schemeClr>
                </a:solidFill>
                <a:latin typeface="Lato Medium"/>
              </a:rPr>
              <a:t>enhance</a:t>
            </a: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 the </a:t>
            </a:r>
            <a:r>
              <a:rPr lang="en-US" sz="3200" b="1" dirty="0">
                <a:solidFill>
                  <a:schemeClr val="tx1">
                    <a:lumMod val="85000"/>
                    <a:lumOff val="15000"/>
                  </a:schemeClr>
                </a:solidFill>
                <a:latin typeface="Lato Medium"/>
                <a:ea typeface="Open Sans" panose="020B0606030504020204" pitchFamily="34" charset="0"/>
                <a:cs typeface="Open Sans" panose="020B0606030504020204" pitchFamily="34" charset="0"/>
              </a:rPr>
              <a:t>regional mobility</a:t>
            </a:r>
            <a:r>
              <a:rPr lang="en-US" sz="2800" dirty="0">
                <a:solidFill>
                  <a:schemeClr val="tx1">
                    <a:lumMod val="85000"/>
                    <a:lumOff val="15000"/>
                  </a:schemeClr>
                </a:solidFill>
                <a:latin typeface="Lato Medium"/>
                <a:ea typeface="Open Sans" panose="020B0606030504020204" pitchFamily="34" charset="0"/>
                <a:cs typeface="Open Sans" panose="020B0606030504020204" pitchFamily="34" charset="0"/>
              </a:rPr>
              <a:t>...“</a:t>
            </a:r>
          </a:p>
          <a:p>
            <a:pPr>
              <a:lnSpc>
                <a:spcPct val="150000"/>
              </a:lnSpc>
              <a:defRPr sz="3200"/>
            </a:pPr>
            <a:r>
              <a:rPr lang="en-US" sz="2800" dirty="0">
                <a:solidFill>
                  <a:schemeClr val="tx1">
                    <a:lumMod val="85000"/>
                    <a:lumOff val="15000"/>
                  </a:schemeClr>
                </a:solidFill>
                <a:latin typeface="Lato Medium"/>
                <a:ea typeface="Open Sans" panose="020B0606030504020204" pitchFamily="34" charset="0"/>
                <a:cs typeface="Open Sans" panose="020B0606030504020204" pitchFamily="34" charset="0"/>
              </a:rPr>
              <a:t>-</a:t>
            </a:r>
            <a:r>
              <a:rPr lang="en-US" sz="2400" b="1" dirty="0">
                <a:solidFill>
                  <a:schemeClr val="tx1">
                    <a:lumMod val="85000"/>
                    <a:lumOff val="15000"/>
                  </a:schemeClr>
                </a:solidFill>
                <a:latin typeface="Lato Medium"/>
                <a:ea typeface="Open Sans" panose="020B0606030504020204" pitchFamily="34" charset="0"/>
                <a:cs typeface="Open Sans" panose="020B0606030504020204" pitchFamily="34" charset="0"/>
              </a:rPr>
              <a:t>State Management Plan</a:t>
            </a:r>
            <a:endParaRPr lang="id-ID" sz="2400" b="1" dirty="0">
              <a:solidFill>
                <a:schemeClr val="tx1">
                  <a:lumMod val="85000"/>
                  <a:lumOff val="15000"/>
                </a:schemeClr>
              </a:solidFill>
              <a:latin typeface="Lato Medium"/>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60561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Placeholder 10" descr="A car driving on a city street filled with lots of traffic&#10;&#10;Description generated with very high confidence">
            <a:extLst>
              <a:ext uri="{FF2B5EF4-FFF2-40B4-BE49-F238E27FC236}">
                <a16:creationId xmlns:a16="http://schemas.microsoft.com/office/drawing/2014/main" id="{A6553ABF-EF44-41CB-AC82-122053FE8C6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873" r="19873"/>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hape 9168">
            <a:extLst>
              <a:ext uri="{FF2B5EF4-FFF2-40B4-BE49-F238E27FC236}">
                <a16:creationId xmlns:a16="http://schemas.microsoft.com/office/drawing/2014/main" id="{A0E95076-2A1D-4BCA-B971-3680A9AC129B}"/>
              </a:ext>
            </a:extLst>
          </p:cNvPr>
          <p:cNvSpPr/>
          <p:nvPr/>
        </p:nvSpPr>
        <p:spPr>
          <a:xfrm>
            <a:off x="119362" y="2111775"/>
            <a:ext cx="6192252" cy="372768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marL="342900" indent="-342900">
              <a:lnSpc>
                <a:spcPct val="150000"/>
              </a:lnSpc>
              <a:buFont typeface="Arial" panose="020B0604020202020204" pitchFamily="34" charset="0"/>
              <a:buChar char="•"/>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Choice Riders – Changing Behavior</a:t>
            </a:r>
          </a:p>
          <a:p>
            <a:pPr marL="342900" indent="-342900">
              <a:lnSpc>
                <a:spcPct val="150000"/>
              </a:lnSpc>
              <a:buFont typeface="Arial" panose="020B0604020202020204" pitchFamily="34" charset="0"/>
              <a:buChar char="•"/>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Ridesharing (All Forms)</a:t>
            </a:r>
          </a:p>
          <a:p>
            <a:pPr marL="342900" indent="-342900">
              <a:lnSpc>
                <a:spcPct val="150000"/>
              </a:lnSpc>
              <a:buFont typeface="Arial" panose="020B0604020202020204" pitchFamily="34" charset="0"/>
              <a:buChar char="•"/>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Modified Work Schedule/Teleworking</a:t>
            </a:r>
          </a:p>
          <a:p>
            <a:pPr marL="342900" indent="-342900">
              <a:lnSpc>
                <a:spcPct val="150000"/>
              </a:lnSpc>
              <a:buFont typeface="Arial" panose="020B0604020202020204" pitchFamily="34" charset="0"/>
              <a:buChar char="•"/>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New/Improved Regional Transit Services</a:t>
            </a:r>
          </a:p>
          <a:p>
            <a:pPr marL="800100" lvl="1" indent="-342900">
              <a:lnSpc>
                <a:spcPct val="150000"/>
              </a:lnSpc>
              <a:buFont typeface="Arial" panose="020B0604020202020204" pitchFamily="34" charset="0"/>
              <a:buChar char="•"/>
              <a:defRPr sz="3200"/>
            </a:pPr>
            <a:r>
              <a:rPr lang="en-US" sz="2200" dirty="0">
                <a:solidFill>
                  <a:schemeClr val="tx1">
                    <a:lumMod val="85000"/>
                    <a:lumOff val="15000"/>
                  </a:schemeClr>
                </a:solidFill>
                <a:latin typeface="Lato Medium"/>
                <a:ea typeface="Open Sans" panose="020B0606030504020204" pitchFamily="34" charset="0"/>
                <a:cs typeface="Open Sans" panose="020B0606030504020204" pitchFamily="34" charset="0"/>
              </a:rPr>
              <a:t>[Premium] Park and Ride Lots</a:t>
            </a:r>
          </a:p>
          <a:p>
            <a:pPr marL="800100" lvl="1" indent="-342900">
              <a:lnSpc>
                <a:spcPct val="150000"/>
              </a:lnSpc>
              <a:buFont typeface="Arial" panose="020B0604020202020204" pitchFamily="34" charset="0"/>
              <a:buChar char="•"/>
              <a:defRPr sz="3200"/>
            </a:pPr>
            <a:r>
              <a:rPr lang="en-US" sz="2200" dirty="0">
                <a:solidFill>
                  <a:schemeClr val="tx1">
                    <a:lumMod val="85000"/>
                    <a:lumOff val="15000"/>
                  </a:schemeClr>
                </a:solidFill>
                <a:latin typeface="Lato Medium"/>
                <a:ea typeface="Open Sans" panose="020B0606030504020204" pitchFamily="34" charset="0"/>
                <a:cs typeface="Open Sans" panose="020B0606030504020204" pitchFamily="34" charset="0"/>
              </a:rPr>
              <a:t>First/Last Mile Connections</a:t>
            </a:r>
          </a:p>
          <a:p>
            <a:pPr lvl="1">
              <a:lnSpc>
                <a:spcPct val="150000"/>
              </a:lnSpc>
              <a:defRPr sz="3200"/>
            </a:pPr>
            <a:endParaRPr lang="en-US" sz="2200" dirty="0">
              <a:solidFill>
                <a:schemeClr val="tx1">
                  <a:lumMod val="85000"/>
                  <a:lumOff val="15000"/>
                </a:schemeClr>
              </a:solidFill>
              <a:latin typeface="Lato Medium"/>
              <a:ea typeface="Open Sans" panose="020B0606030504020204" pitchFamily="34" charset="0"/>
              <a:cs typeface="Open Sans" panose="020B0606030504020204" pitchFamily="34" charset="0"/>
            </a:endParaRPr>
          </a:p>
        </p:txBody>
      </p:sp>
      <p:sp>
        <p:nvSpPr>
          <p:cNvPr id="7" name="Title 11">
            <a:extLst>
              <a:ext uri="{FF2B5EF4-FFF2-40B4-BE49-F238E27FC236}">
                <a16:creationId xmlns:a16="http://schemas.microsoft.com/office/drawing/2014/main" id="{F1FAA821-B4DA-4536-B2AF-C4E19B95D837}"/>
              </a:ext>
            </a:extLst>
          </p:cNvPr>
          <p:cNvSpPr txBox="1">
            <a:spLocks/>
          </p:cNvSpPr>
          <p:nvPr/>
        </p:nvSpPr>
        <p:spPr>
          <a:xfrm>
            <a:off x="360293" y="87590"/>
            <a:ext cx="4630239"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D4’s and D6’s </a:t>
            </a:r>
            <a:endPar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endParaRPr>
          </a:p>
          <a:p>
            <a:pPr algn="l"/>
            <a:r>
              <a:rPr lang="en-US" sz="3599" b="1" dirty="0">
                <a:latin typeface="Agency FB" panose="020B0503020202020204" pitchFamily="34" charset="0"/>
                <a:ea typeface="Roboto" panose="02000000000000000000" pitchFamily="2" charset="0"/>
                <a:cs typeface="Times New Roman" panose="02020603050405020304" pitchFamily="18" charset="0"/>
              </a:rPr>
              <a:t>REGIONAL TDM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PROGRAM</a:t>
            </a:r>
            <a:r>
              <a:rPr lang="en-US" sz="3599" b="1" dirty="0">
                <a:latin typeface="Agency FB" panose="020B0503020202020204" pitchFamily="34" charset="0"/>
                <a:ea typeface="Roboto" panose="02000000000000000000" pitchFamily="2" charset="0"/>
                <a:cs typeface="Times New Roman" panose="02020603050405020304" pitchFamily="18" charset="0"/>
              </a:rPr>
              <a:t> </a:t>
            </a:r>
          </a:p>
        </p:txBody>
      </p:sp>
    </p:spTree>
    <p:extLst>
      <p:ext uri="{BB962C8B-B14F-4D97-AF65-F5344CB8AC3E}">
        <p14:creationId xmlns:p14="http://schemas.microsoft.com/office/powerpoint/2010/main" val="1528995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Placeholder 8" descr="A person riding on the back of a bicycle&#10;&#10;Description generated with very high confidence">
            <a:extLst>
              <a:ext uri="{FF2B5EF4-FFF2-40B4-BE49-F238E27FC236}">
                <a16:creationId xmlns:a16="http://schemas.microsoft.com/office/drawing/2014/main" id="{25D45EC1-8439-4AAB-87A7-15C5746D9AA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5" r="17955"/>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11"/>
          <p:cNvSpPr txBox="1">
            <a:spLocks/>
          </p:cNvSpPr>
          <p:nvPr/>
        </p:nvSpPr>
        <p:spPr>
          <a:xfrm>
            <a:off x="360293" y="87590"/>
            <a:ext cx="4773682" cy="63631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UNDERSTANDING THE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MARKET</a:t>
            </a:r>
          </a:p>
        </p:txBody>
      </p:sp>
      <p:pic>
        <p:nvPicPr>
          <p:cNvPr id="10" name="Picture 9">
            <a:extLst>
              <a:ext uri="{FF2B5EF4-FFF2-40B4-BE49-F238E27FC236}">
                <a16:creationId xmlns:a16="http://schemas.microsoft.com/office/drawing/2014/main" id="{C5B964FD-1C0E-4F63-BE8E-4C0787BE628E}"/>
              </a:ext>
            </a:extLst>
          </p:cNvPr>
          <p:cNvPicPr>
            <a:picLocks noChangeAspect="1"/>
          </p:cNvPicPr>
          <p:nvPr/>
        </p:nvPicPr>
        <p:blipFill>
          <a:blip r:embed="rId3"/>
          <a:stretch>
            <a:fillRect/>
          </a:stretch>
        </p:blipFill>
        <p:spPr>
          <a:xfrm>
            <a:off x="-283138" y="1350596"/>
            <a:ext cx="8132769" cy="5419814"/>
          </a:xfrm>
          <a:prstGeom prst="rect">
            <a:avLst/>
          </a:prstGeom>
        </p:spPr>
      </p:pic>
    </p:spTree>
    <p:extLst>
      <p:ext uri="{BB962C8B-B14F-4D97-AF65-F5344CB8AC3E}">
        <p14:creationId xmlns:p14="http://schemas.microsoft.com/office/powerpoint/2010/main" val="27264735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Placeholder 8" descr="A person riding on the back of a bicycle&#10;&#10;Description generated with very high confidence">
            <a:extLst>
              <a:ext uri="{FF2B5EF4-FFF2-40B4-BE49-F238E27FC236}">
                <a16:creationId xmlns:a16="http://schemas.microsoft.com/office/drawing/2014/main" id="{25D45EC1-8439-4AAB-87A7-15C5746D9AA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5" r="17955"/>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7" name="Chart 6">
            <a:extLst>
              <a:ext uri="{FF2B5EF4-FFF2-40B4-BE49-F238E27FC236}">
                <a16:creationId xmlns:a16="http://schemas.microsoft.com/office/drawing/2014/main" id="{B545EF9F-7B48-43F7-8A32-235605A0474D}"/>
              </a:ext>
            </a:extLst>
          </p:cNvPr>
          <p:cNvGraphicFramePr>
            <a:graphicFrameLocks/>
          </p:cNvGraphicFramePr>
          <p:nvPr>
            <p:extLst/>
          </p:nvPr>
        </p:nvGraphicFramePr>
        <p:xfrm>
          <a:off x="190501" y="1562100"/>
          <a:ext cx="6038850" cy="32385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1">
            <a:extLst>
              <a:ext uri="{FF2B5EF4-FFF2-40B4-BE49-F238E27FC236}">
                <a16:creationId xmlns:a16="http://schemas.microsoft.com/office/drawing/2014/main" id="{76C5EF77-6343-46BA-91D9-EAE2C65CE34A}"/>
              </a:ext>
            </a:extLst>
          </p:cNvPr>
          <p:cNvSpPr txBox="1">
            <a:spLocks/>
          </p:cNvSpPr>
          <p:nvPr/>
        </p:nvSpPr>
        <p:spPr>
          <a:xfrm>
            <a:off x="360293" y="87590"/>
            <a:ext cx="4773682" cy="63631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UNDERSTANDING THE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MARKET</a:t>
            </a:r>
          </a:p>
        </p:txBody>
      </p:sp>
      <p:sp>
        <p:nvSpPr>
          <p:cNvPr id="12" name="TextBox 11">
            <a:extLst>
              <a:ext uri="{FF2B5EF4-FFF2-40B4-BE49-F238E27FC236}">
                <a16:creationId xmlns:a16="http://schemas.microsoft.com/office/drawing/2014/main" id="{BF98B087-11D8-4F98-8B8C-3C91BCCD770A}"/>
              </a:ext>
            </a:extLst>
          </p:cNvPr>
          <p:cNvSpPr txBox="1"/>
          <p:nvPr/>
        </p:nvSpPr>
        <p:spPr>
          <a:xfrm>
            <a:off x="11443077" y="6581001"/>
            <a:ext cx="748923" cy="276999"/>
          </a:xfrm>
          <a:prstGeom prst="rect">
            <a:avLst/>
          </a:prstGeom>
          <a:noFill/>
        </p:spPr>
        <p:txBody>
          <a:bodyPr wrap="none" rtlCol="0">
            <a:spAutoFit/>
          </a:bodyPr>
          <a:lstStyle/>
          <a:p>
            <a:r>
              <a:rPr lang="en-US" sz="1200" i="1" dirty="0"/>
              <a:t>-FLHSMV</a:t>
            </a:r>
          </a:p>
        </p:txBody>
      </p:sp>
    </p:spTree>
    <p:extLst>
      <p:ext uri="{BB962C8B-B14F-4D97-AF65-F5344CB8AC3E}">
        <p14:creationId xmlns:p14="http://schemas.microsoft.com/office/powerpoint/2010/main" val="2288998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Placeholder 8" descr="A person riding on the back of a bicycle&#10;&#10;Description generated with very high confidence">
            <a:extLst>
              <a:ext uri="{FF2B5EF4-FFF2-40B4-BE49-F238E27FC236}">
                <a16:creationId xmlns:a16="http://schemas.microsoft.com/office/drawing/2014/main" id="{25D45EC1-8439-4AAB-87A7-15C5746D9AA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5" r="17955"/>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7" name="Chart 6">
            <a:extLst>
              <a:ext uri="{FF2B5EF4-FFF2-40B4-BE49-F238E27FC236}">
                <a16:creationId xmlns:a16="http://schemas.microsoft.com/office/drawing/2014/main" id="{B64C187A-FC3B-4220-82D6-7928064827AA}"/>
              </a:ext>
            </a:extLst>
          </p:cNvPr>
          <p:cNvGraphicFramePr>
            <a:graphicFrameLocks/>
          </p:cNvGraphicFramePr>
          <p:nvPr>
            <p:extLst/>
          </p:nvPr>
        </p:nvGraphicFramePr>
        <p:xfrm>
          <a:off x="425450" y="1685925"/>
          <a:ext cx="5670550" cy="306705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1">
            <a:extLst>
              <a:ext uri="{FF2B5EF4-FFF2-40B4-BE49-F238E27FC236}">
                <a16:creationId xmlns:a16="http://schemas.microsoft.com/office/drawing/2014/main" id="{3A962542-3C81-4A3E-908C-A45C92F552C9}"/>
              </a:ext>
            </a:extLst>
          </p:cNvPr>
          <p:cNvSpPr txBox="1">
            <a:spLocks/>
          </p:cNvSpPr>
          <p:nvPr/>
        </p:nvSpPr>
        <p:spPr>
          <a:xfrm>
            <a:off x="360293" y="87590"/>
            <a:ext cx="4773682" cy="63631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UNDERSTANDING THE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MARKET</a:t>
            </a:r>
          </a:p>
        </p:txBody>
      </p:sp>
      <p:sp>
        <p:nvSpPr>
          <p:cNvPr id="2" name="Rectangle 1">
            <a:extLst>
              <a:ext uri="{FF2B5EF4-FFF2-40B4-BE49-F238E27FC236}">
                <a16:creationId xmlns:a16="http://schemas.microsoft.com/office/drawing/2014/main" id="{F7EDD709-43D5-4DB4-9CBC-031B794101CA}"/>
              </a:ext>
            </a:extLst>
          </p:cNvPr>
          <p:cNvSpPr/>
          <p:nvPr/>
        </p:nvSpPr>
        <p:spPr>
          <a:xfrm>
            <a:off x="9693379" y="6550223"/>
            <a:ext cx="2596032" cy="307777"/>
          </a:xfrm>
          <a:prstGeom prst="rect">
            <a:avLst/>
          </a:prstGeom>
          <a:noFill/>
        </p:spPr>
        <p:txBody>
          <a:bodyPr wrap="none" rtlCol="0">
            <a:spAutoFit/>
          </a:bodyPr>
          <a:lstStyle/>
          <a:p>
            <a:r>
              <a:rPr lang="en-US" sz="1400" i="1" dirty="0"/>
              <a:t>FDOT’s Highway Mileage Reports</a:t>
            </a:r>
          </a:p>
        </p:txBody>
      </p:sp>
    </p:spTree>
    <p:extLst>
      <p:ext uri="{BB962C8B-B14F-4D97-AF65-F5344CB8AC3E}">
        <p14:creationId xmlns:p14="http://schemas.microsoft.com/office/powerpoint/2010/main" val="24007345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Placeholder 8" descr="A person riding on the back of a bicycle&#10;&#10;Description generated with very high confidence">
            <a:extLst>
              <a:ext uri="{FF2B5EF4-FFF2-40B4-BE49-F238E27FC236}">
                <a16:creationId xmlns:a16="http://schemas.microsoft.com/office/drawing/2014/main" id="{25D45EC1-8439-4AAB-87A7-15C5746D9AA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5" r="17955"/>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aphicFrame>
        <p:nvGraphicFramePr>
          <p:cNvPr id="8" name="Chart 7">
            <a:extLst>
              <a:ext uri="{FF2B5EF4-FFF2-40B4-BE49-F238E27FC236}">
                <a16:creationId xmlns:a16="http://schemas.microsoft.com/office/drawing/2014/main" id="{98313E05-FCAF-4ECB-9168-D7A973CCD75E}"/>
              </a:ext>
            </a:extLst>
          </p:cNvPr>
          <p:cNvGraphicFramePr>
            <a:graphicFrameLocks/>
          </p:cNvGraphicFramePr>
          <p:nvPr>
            <p:extLst/>
          </p:nvPr>
        </p:nvGraphicFramePr>
        <p:xfrm>
          <a:off x="180974" y="1540670"/>
          <a:ext cx="6010276" cy="320516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1">
            <a:extLst>
              <a:ext uri="{FF2B5EF4-FFF2-40B4-BE49-F238E27FC236}">
                <a16:creationId xmlns:a16="http://schemas.microsoft.com/office/drawing/2014/main" id="{8949BA82-3072-4B43-BA1A-1A8E573112C6}"/>
              </a:ext>
            </a:extLst>
          </p:cNvPr>
          <p:cNvSpPr txBox="1">
            <a:spLocks/>
          </p:cNvSpPr>
          <p:nvPr/>
        </p:nvSpPr>
        <p:spPr>
          <a:xfrm>
            <a:off x="360293" y="87590"/>
            <a:ext cx="4773682" cy="63631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UNDERSTANDING THE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MARKET</a:t>
            </a:r>
          </a:p>
        </p:txBody>
      </p:sp>
      <p:sp>
        <p:nvSpPr>
          <p:cNvPr id="11" name="TextBox 10">
            <a:extLst>
              <a:ext uri="{FF2B5EF4-FFF2-40B4-BE49-F238E27FC236}">
                <a16:creationId xmlns:a16="http://schemas.microsoft.com/office/drawing/2014/main" id="{903C24F5-9F49-4C40-9377-2B3CEE75FD8E}"/>
              </a:ext>
            </a:extLst>
          </p:cNvPr>
          <p:cNvSpPr txBox="1"/>
          <p:nvPr/>
        </p:nvSpPr>
        <p:spPr>
          <a:xfrm>
            <a:off x="9856745" y="6550223"/>
            <a:ext cx="2335255" cy="307777"/>
          </a:xfrm>
          <a:prstGeom prst="rect">
            <a:avLst/>
          </a:prstGeom>
          <a:noFill/>
        </p:spPr>
        <p:txBody>
          <a:bodyPr wrap="none" rtlCol="0">
            <a:spAutoFit/>
          </a:bodyPr>
          <a:lstStyle/>
          <a:p>
            <a:r>
              <a:rPr lang="en-US" sz="1400" i="1" dirty="0"/>
              <a:t>-American Community Survey</a:t>
            </a:r>
          </a:p>
        </p:txBody>
      </p:sp>
    </p:spTree>
    <p:extLst>
      <p:ext uri="{BB962C8B-B14F-4D97-AF65-F5344CB8AC3E}">
        <p14:creationId xmlns:p14="http://schemas.microsoft.com/office/powerpoint/2010/main" val="4251614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68" y="-297"/>
            <a:ext cx="12180864" cy="6858594"/>
          </a:xfrm>
          <a:prstGeom prst="rect">
            <a:avLst/>
          </a:prstGeom>
        </p:spPr>
      </p:pic>
      <p:sp>
        <p:nvSpPr>
          <p:cNvPr id="2" name="Title 1"/>
          <p:cNvSpPr>
            <a:spLocks noGrp="1"/>
          </p:cNvSpPr>
          <p:nvPr>
            <p:ph type="title"/>
          </p:nvPr>
        </p:nvSpPr>
        <p:spPr>
          <a:xfrm>
            <a:off x="128516" y="365125"/>
            <a:ext cx="10515600" cy="1325563"/>
          </a:xfrm>
        </p:spPr>
        <p:txBody>
          <a:bodyPr/>
          <a:lstStyle/>
          <a:p>
            <a:r>
              <a:rPr lang="en-US" b="1" dirty="0" smtClean="0">
                <a:solidFill>
                  <a:schemeClr val="accent1">
                    <a:lumMod val="75000"/>
                  </a:schemeClr>
                </a:solidFill>
              </a:rPr>
              <a:t>Bikeway Selection Guide Workshop</a:t>
            </a:r>
            <a:endParaRPr lang="es-PE" b="1" dirty="0">
              <a:solidFill>
                <a:schemeClr val="accent1">
                  <a:lumMod val="75000"/>
                </a:schemeClr>
              </a:solidFill>
            </a:endParaRPr>
          </a:p>
        </p:txBody>
      </p:sp>
      <p:pic>
        <p:nvPicPr>
          <p:cNvPr id="5" name="Content Placeholder 4"/>
          <p:cNvPicPr>
            <a:picLocks noGrp="1" noChangeAspect="1"/>
          </p:cNvPicPr>
          <p:nvPr>
            <p:ph idx="1"/>
          </p:nvPr>
        </p:nvPicPr>
        <p:blipFill>
          <a:blip r:embed="rId3"/>
          <a:stretch>
            <a:fillRect/>
          </a:stretch>
        </p:blipFill>
        <p:spPr>
          <a:xfrm rot="864365">
            <a:off x="8713522" y="2131395"/>
            <a:ext cx="2734746" cy="3539083"/>
          </a:xfrm>
          <a:prstGeom prst="rect">
            <a:avLst/>
          </a:prstGeom>
          <a:ln>
            <a:noFill/>
          </a:ln>
          <a:effectLst>
            <a:outerShdw blurRad="292100" dist="139700" dir="2700000" algn="tl" rotWithShape="0">
              <a:srgbClr val="333333">
                <a:alpha val="65000"/>
              </a:srgbClr>
            </a:outerShdw>
          </a:effectLst>
        </p:spPr>
      </p:pic>
      <p:sp>
        <p:nvSpPr>
          <p:cNvPr id="7" name="object 3"/>
          <p:cNvSpPr txBox="1"/>
          <p:nvPr/>
        </p:nvSpPr>
        <p:spPr>
          <a:xfrm>
            <a:off x="587984" y="1878869"/>
            <a:ext cx="6918286" cy="3572773"/>
          </a:xfrm>
          <a:prstGeom prst="rect">
            <a:avLst/>
          </a:prstGeom>
        </p:spPr>
        <p:txBody>
          <a:bodyPr vert="horz" wrap="square" lIns="0" tIns="93980" rIns="0" bIns="0" rtlCol="0">
            <a:spAutoFit/>
          </a:bodyPr>
          <a:lstStyle/>
          <a:p>
            <a:pPr marL="240665" indent="-228600">
              <a:lnSpc>
                <a:spcPct val="100000"/>
              </a:lnSpc>
              <a:spcBef>
                <a:spcPts val="740"/>
              </a:spcBef>
              <a:buClr>
                <a:srgbClr val="009DDC"/>
              </a:buClr>
              <a:buChar char="•"/>
              <a:tabLst>
                <a:tab pos="241300" algn="l"/>
              </a:tabLst>
            </a:pPr>
            <a:r>
              <a:rPr lang="en-US" sz="2800" spc="-15" dirty="0">
                <a:solidFill>
                  <a:srgbClr val="39499B"/>
                </a:solidFill>
                <a:latin typeface="Arial"/>
                <a:cs typeface="Arial"/>
              </a:rPr>
              <a:t>FHWA T</a:t>
            </a:r>
            <a:r>
              <a:rPr lang="en-US" sz="2800" spc="-15" dirty="0" smtClean="0">
                <a:solidFill>
                  <a:srgbClr val="39499B"/>
                </a:solidFill>
                <a:latin typeface="Arial"/>
                <a:cs typeface="Arial"/>
              </a:rPr>
              <a:t>echnical Experts</a:t>
            </a:r>
            <a:endParaRPr sz="2800" dirty="0">
              <a:latin typeface="Arial"/>
              <a:cs typeface="Arial"/>
            </a:endParaRPr>
          </a:p>
          <a:p>
            <a:pPr marL="240665" indent="-228600">
              <a:lnSpc>
                <a:spcPct val="100000"/>
              </a:lnSpc>
              <a:spcBef>
                <a:spcPts val="640"/>
              </a:spcBef>
              <a:buClr>
                <a:srgbClr val="009DDC"/>
              </a:buClr>
              <a:buChar char="•"/>
              <a:tabLst>
                <a:tab pos="241300" algn="l"/>
              </a:tabLst>
            </a:pPr>
            <a:r>
              <a:rPr lang="en-US" sz="2800" spc="-15" dirty="0" smtClean="0">
                <a:solidFill>
                  <a:srgbClr val="39499B"/>
                </a:solidFill>
                <a:latin typeface="Arial"/>
                <a:cs typeface="Arial"/>
              </a:rPr>
              <a:t>Wednesday, October 16</a:t>
            </a:r>
            <a:r>
              <a:rPr lang="en-US" sz="2800" spc="-15" baseline="30000" dirty="0" smtClean="0">
                <a:solidFill>
                  <a:srgbClr val="39499B"/>
                </a:solidFill>
                <a:latin typeface="Arial"/>
                <a:cs typeface="Arial"/>
              </a:rPr>
              <a:t>th</a:t>
            </a:r>
            <a:r>
              <a:rPr lang="en-US" sz="2800" spc="-15" dirty="0" smtClean="0">
                <a:solidFill>
                  <a:srgbClr val="39499B"/>
                </a:solidFill>
                <a:latin typeface="Arial"/>
                <a:cs typeface="Arial"/>
              </a:rPr>
              <a:t>, 2019</a:t>
            </a:r>
            <a:endParaRPr lang="en-US" sz="2800" spc="-15" dirty="0">
              <a:solidFill>
                <a:srgbClr val="39499B"/>
              </a:solidFill>
              <a:latin typeface="Arial"/>
              <a:cs typeface="Arial"/>
            </a:endParaRPr>
          </a:p>
          <a:p>
            <a:pPr marL="240665" indent="-228600">
              <a:lnSpc>
                <a:spcPct val="100000"/>
              </a:lnSpc>
              <a:spcBef>
                <a:spcPts val="640"/>
              </a:spcBef>
              <a:buClr>
                <a:srgbClr val="009DDC"/>
              </a:buClr>
              <a:buChar char="•"/>
              <a:tabLst>
                <a:tab pos="241300" algn="l"/>
              </a:tabLst>
            </a:pPr>
            <a:r>
              <a:rPr lang="en-US" sz="2800" spc="-5" dirty="0" smtClean="0">
                <a:solidFill>
                  <a:srgbClr val="39499B"/>
                </a:solidFill>
                <a:latin typeface="Arial"/>
                <a:cs typeface="Arial"/>
              </a:rPr>
              <a:t>50 participants</a:t>
            </a:r>
          </a:p>
          <a:p>
            <a:pPr marL="697865" lvl="1" indent="-228600">
              <a:spcBef>
                <a:spcPts val="640"/>
              </a:spcBef>
              <a:buClr>
                <a:srgbClr val="009DDC"/>
              </a:buClr>
              <a:buChar char="•"/>
              <a:tabLst>
                <a:tab pos="241300" algn="l"/>
              </a:tabLst>
            </a:pPr>
            <a:r>
              <a:rPr lang="en-US" sz="2800" spc="-5" dirty="0">
                <a:solidFill>
                  <a:srgbClr val="39499B"/>
                </a:solidFill>
                <a:latin typeface="Arial"/>
                <a:cs typeface="Arial"/>
              </a:rPr>
              <a:t>Engineers</a:t>
            </a:r>
          </a:p>
          <a:p>
            <a:pPr marL="697865" lvl="1" indent="-228600">
              <a:spcBef>
                <a:spcPts val="640"/>
              </a:spcBef>
              <a:buClr>
                <a:srgbClr val="009DDC"/>
              </a:buClr>
              <a:buChar char="•"/>
              <a:tabLst>
                <a:tab pos="241300" algn="l"/>
              </a:tabLst>
            </a:pPr>
            <a:r>
              <a:rPr lang="en-US" sz="2800" spc="-5" dirty="0" smtClean="0">
                <a:solidFill>
                  <a:srgbClr val="39499B"/>
                </a:solidFill>
                <a:latin typeface="Arial"/>
                <a:cs typeface="Arial"/>
              </a:rPr>
              <a:t>Planners</a:t>
            </a:r>
          </a:p>
          <a:p>
            <a:pPr marL="240665" indent="-228600">
              <a:lnSpc>
                <a:spcPct val="100000"/>
              </a:lnSpc>
              <a:spcBef>
                <a:spcPts val="640"/>
              </a:spcBef>
              <a:buClr>
                <a:srgbClr val="009DDC"/>
              </a:buClr>
              <a:buChar char="•"/>
              <a:tabLst>
                <a:tab pos="241300" algn="l"/>
              </a:tabLst>
            </a:pPr>
            <a:r>
              <a:rPr lang="en-US" sz="2800" spc="-5" dirty="0" smtClean="0">
                <a:solidFill>
                  <a:srgbClr val="39499B"/>
                </a:solidFill>
                <a:latin typeface="Arial"/>
                <a:cs typeface="Arial"/>
              </a:rPr>
              <a:t>Local Examples</a:t>
            </a:r>
            <a:endParaRPr lang="en-US" sz="2800" spc="-5" dirty="0">
              <a:solidFill>
                <a:srgbClr val="39499B"/>
              </a:solidFill>
              <a:latin typeface="Arial"/>
              <a:cs typeface="Arial"/>
            </a:endParaRPr>
          </a:p>
          <a:p>
            <a:pPr marL="697865" lvl="1" indent="-228600">
              <a:spcBef>
                <a:spcPts val="640"/>
              </a:spcBef>
              <a:buClr>
                <a:srgbClr val="009DDC"/>
              </a:buClr>
              <a:buChar char="•"/>
              <a:tabLst>
                <a:tab pos="241300" algn="l"/>
              </a:tabLst>
            </a:pPr>
            <a:endParaRPr lang="en-US" sz="2800" spc="-5" dirty="0" smtClean="0">
              <a:solidFill>
                <a:srgbClr val="39499B"/>
              </a:solidFill>
              <a:latin typeface="Arial"/>
              <a:cs typeface="Arial"/>
            </a:endParaRPr>
          </a:p>
        </p:txBody>
      </p:sp>
      <p:pic>
        <p:nvPicPr>
          <p:cNvPr id="6" name="Picture 5"/>
          <p:cNvPicPr>
            <a:picLocks noChangeAspect="1"/>
          </p:cNvPicPr>
          <p:nvPr/>
        </p:nvPicPr>
        <p:blipFill rotWithShape="1">
          <a:blip r:embed="rId4"/>
          <a:srcRect t="27355"/>
          <a:stretch/>
        </p:blipFill>
        <p:spPr>
          <a:xfrm>
            <a:off x="3764032" y="3809310"/>
            <a:ext cx="4477053" cy="2438838"/>
          </a:xfrm>
          <a:prstGeom prst="rect">
            <a:avLst/>
          </a:prstGeom>
        </p:spPr>
      </p:pic>
    </p:spTree>
    <p:extLst>
      <p:ext uri="{BB962C8B-B14F-4D97-AF65-F5344CB8AC3E}">
        <p14:creationId xmlns:p14="http://schemas.microsoft.com/office/powerpoint/2010/main" val="2952738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Placeholder 8" descr="A person riding on the back of a bicycle&#10;&#10;Description generated with very high confidence">
            <a:extLst>
              <a:ext uri="{FF2B5EF4-FFF2-40B4-BE49-F238E27FC236}">
                <a16:creationId xmlns:a16="http://schemas.microsoft.com/office/drawing/2014/main" id="{25D45EC1-8439-4AAB-87A7-15C5746D9AA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5" r="17955"/>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a:extLst>
              <a:ext uri="{FF2B5EF4-FFF2-40B4-BE49-F238E27FC236}">
                <a16:creationId xmlns:a16="http://schemas.microsoft.com/office/drawing/2014/main" id="{AD1C6BBD-385B-496C-AE87-E743CF598AD3}"/>
              </a:ext>
            </a:extLst>
          </p:cNvPr>
          <p:cNvPicPr>
            <a:picLocks noChangeAspect="1"/>
          </p:cNvPicPr>
          <p:nvPr/>
        </p:nvPicPr>
        <p:blipFill>
          <a:blip r:embed="rId3"/>
          <a:stretch>
            <a:fillRect/>
          </a:stretch>
        </p:blipFill>
        <p:spPr>
          <a:xfrm>
            <a:off x="75596" y="1281567"/>
            <a:ext cx="6229954" cy="3404743"/>
          </a:xfrm>
          <a:prstGeom prst="rect">
            <a:avLst/>
          </a:prstGeom>
        </p:spPr>
      </p:pic>
      <p:sp>
        <p:nvSpPr>
          <p:cNvPr id="8" name="Title 11">
            <a:extLst>
              <a:ext uri="{FF2B5EF4-FFF2-40B4-BE49-F238E27FC236}">
                <a16:creationId xmlns:a16="http://schemas.microsoft.com/office/drawing/2014/main" id="{56F537BF-E592-4EA8-B8E3-93A04EECD364}"/>
              </a:ext>
            </a:extLst>
          </p:cNvPr>
          <p:cNvSpPr txBox="1">
            <a:spLocks/>
          </p:cNvSpPr>
          <p:nvPr/>
        </p:nvSpPr>
        <p:spPr>
          <a:xfrm>
            <a:off x="360293" y="87590"/>
            <a:ext cx="4773682" cy="63631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UNDERSTANDING THE </a:t>
            </a:r>
            <a:r>
              <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MARKET</a:t>
            </a:r>
          </a:p>
        </p:txBody>
      </p:sp>
      <p:sp>
        <p:nvSpPr>
          <p:cNvPr id="10" name="TextBox 9">
            <a:extLst>
              <a:ext uri="{FF2B5EF4-FFF2-40B4-BE49-F238E27FC236}">
                <a16:creationId xmlns:a16="http://schemas.microsoft.com/office/drawing/2014/main" id="{FD42E096-5342-4E9A-90DB-5EB7655CBB77}"/>
              </a:ext>
            </a:extLst>
          </p:cNvPr>
          <p:cNvSpPr txBox="1"/>
          <p:nvPr/>
        </p:nvSpPr>
        <p:spPr>
          <a:xfrm>
            <a:off x="9999586" y="6581001"/>
            <a:ext cx="2294346" cy="276999"/>
          </a:xfrm>
          <a:prstGeom prst="rect">
            <a:avLst/>
          </a:prstGeom>
          <a:noFill/>
        </p:spPr>
        <p:txBody>
          <a:bodyPr wrap="none" rtlCol="0">
            <a:spAutoFit/>
          </a:bodyPr>
          <a:lstStyle/>
          <a:p>
            <a:r>
              <a:rPr lang="en-US" sz="1200" i="1" dirty="0"/>
              <a:t>-National Transit Database (2018)</a:t>
            </a:r>
          </a:p>
        </p:txBody>
      </p:sp>
    </p:spTree>
    <p:extLst>
      <p:ext uri="{BB962C8B-B14F-4D97-AF65-F5344CB8AC3E}">
        <p14:creationId xmlns:p14="http://schemas.microsoft.com/office/powerpoint/2010/main" val="13406560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Placeholder 6" descr="A person standing in a train station&#10;&#10;Description generated with very high confidence">
            <a:extLst>
              <a:ext uri="{FF2B5EF4-FFF2-40B4-BE49-F238E27FC236}">
                <a16:creationId xmlns:a16="http://schemas.microsoft.com/office/drawing/2014/main" id="{7B62CE6F-A469-4AA1-AC27-0632E9F6EEB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3" r="17953"/>
          <a:stretch>
            <a:fillRect/>
          </a:stretch>
        </p:blipFill>
        <p:spPr>
          <a:xfrm>
            <a:off x="5588000" y="0"/>
            <a:ext cx="6604000" cy="6858000"/>
          </a:xfrm>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11"/>
          <p:cNvSpPr txBox="1">
            <a:spLocks/>
          </p:cNvSpPr>
          <p:nvPr/>
        </p:nvSpPr>
        <p:spPr>
          <a:xfrm>
            <a:off x="360293" y="87590"/>
            <a:ext cx="4630239"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TRANSPORTATION </a:t>
            </a:r>
            <a:r>
              <a:rPr lang="en-US" sz="4400" b="1" dirty="0">
                <a:solidFill>
                  <a:srgbClr val="0070C0"/>
                </a:solidFill>
                <a:latin typeface="Agency FB" panose="020B0503020202020204" pitchFamily="34" charset="0"/>
                <a:cs typeface="Times New Roman" panose="02020603050405020304" pitchFamily="18" charset="0"/>
              </a:rPr>
              <a:t>DEMAND</a:t>
            </a:r>
            <a:r>
              <a:rPr lang="en-US" sz="3599" b="1" dirty="0">
                <a:solidFill>
                  <a:srgbClr val="0070C0"/>
                </a:solidFill>
                <a:latin typeface="Agency FB" panose="020B0503020202020204" pitchFamily="34" charset="0"/>
                <a:cs typeface="Times New Roman" panose="02020603050405020304" pitchFamily="18" charset="0"/>
              </a:rPr>
              <a:t> </a:t>
            </a:r>
          </a:p>
          <a:p>
            <a:pPr algn="l"/>
            <a:r>
              <a:rPr lang="en-US" sz="3599" b="1" dirty="0">
                <a:solidFill>
                  <a:schemeClr val="tx1">
                    <a:lumMod val="85000"/>
                    <a:lumOff val="15000"/>
                  </a:schemeClr>
                </a:solidFill>
                <a:latin typeface="Agency FB" panose="020B0503020202020204" pitchFamily="34" charset="0"/>
                <a:cs typeface="Times New Roman" panose="02020603050405020304" pitchFamily="18" charset="0"/>
              </a:rPr>
              <a:t>MANAGEMENT</a:t>
            </a:r>
          </a:p>
        </p:txBody>
      </p:sp>
      <p:pic>
        <p:nvPicPr>
          <p:cNvPr id="6" name="Picture 5" descr="http://ondigitalmarketing.com/wp-content/uploads/2012/01/640px-Diffusionofideas.png">
            <a:extLst>
              <a:ext uri="{FF2B5EF4-FFF2-40B4-BE49-F238E27FC236}">
                <a16:creationId xmlns:a16="http://schemas.microsoft.com/office/drawing/2014/main" id="{1F448C94-E5AA-412F-9C70-24AD47CF28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0292" y="1356280"/>
            <a:ext cx="5735707" cy="3857165"/>
          </a:xfrm>
          <a:prstGeom prst="rect">
            <a:avLst/>
          </a:prstGeom>
          <a:noFill/>
          <a:ln>
            <a:noFill/>
          </a:ln>
        </p:spPr>
      </p:pic>
      <p:sp>
        <p:nvSpPr>
          <p:cNvPr id="8" name="Arrow: Right 7">
            <a:extLst>
              <a:ext uri="{FF2B5EF4-FFF2-40B4-BE49-F238E27FC236}">
                <a16:creationId xmlns:a16="http://schemas.microsoft.com/office/drawing/2014/main" id="{DCAB5D18-A603-4757-A1BF-40E0873E5BBE}"/>
              </a:ext>
            </a:extLst>
          </p:cNvPr>
          <p:cNvSpPr/>
          <p:nvPr/>
        </p:nvSpPr>
        <p:spPr>
          <a:xfrm rot="16200000">
            <a:off x="421376" y="5239032"/>
            <a:ext cx="1211239" cy="75745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87B1A7-26ED-408A-8944-703DB00B6E5A}"/>
              </a:ext>
            </a:extLst>
          </p:cNvPr>
          <p:cNvSpPr/>
          <p:nvPr/>
        </p:nvSpPr>
        <p:spPr>
          <a:xfrm>
            <a:off x="360292" y="1356280"/>
            <a:ext cx="5735708" cy="385716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650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Placeholder 6" descr="A person standing in a train station&#10;&#10;Description generated with very high confidence">
            <a:extLst>
              <a:ext uri="{FF2B5EF4-FFF2-40B4-BE49-F238E27FC236}">
                <a16:creationId xmlns:a16="http://schemas.microsoft.com/office/drawing/2014/main" id="{7059135F-E808-450A-B22D-0E248A4868B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3" r="17953"/>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11"/>
          <p:cNvSpPr txBox="1">
            <a:spLocks/>
          </p:cNvSpPr>
          <p:nvPr/>
        </p:nvSpPr>
        <p:spPr>
          <a:xfrm>
            <a:off x="360293" y="87590"/>
            <a:ext cx="4630239"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rgbClr val="0070C0"/>
                </a:solidFill>
                <a:latin typeface="Agency FB" panose="020B0503020202020204" pitchFamily="34" charset="0"/>
                <a:cs typeface="Times New Roman" panose="02020603050405020304" pitchFamily="18" charset="0"/>
              </a:rPr>
              <a:t>MARKETING</a:t>
            </a:r>
          </a:p>
        </p:txBody>
      </p:sp>
      <p:sp>
        <p:nvSpPr>
          <p:cNvPr id="6" name="Shape 9168"/>
          <p:cNvSpPr/>
          <p:nvPr/>
        </p:nvSpPr>
        <p:spPr>
          <a:xfrm>
            <a:off x="83266" y="2063651"/>
            <a:ext cx="6754262" cy="251350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nSpc>
                <a:spcPct val="100000"/>
              </a:lnSpc>
              <a:defRPr sz="3200"/>
            </a:pPr>
            <a:r>
              <a:rPr lang="en-US" sz="3200" dirty="0">
                <a:solidFill>
                  <a:schemeClr val="tx1">
                    <a:lumMod val="85000"/>
                    <a:lumOff val="15000"/>
                  </a:schemeClr>
                </a:solidFill>
                <a:latin typeface="Lato Medium"/>
                <a:ea typeface="Open Sans" panose="020B0606030504020204" pitchFamily="34" charset="0"/>
                <a:cs typeface="Open Sans" panose="020B0606030504020204" pitchFamily="34" charset="0"/>
              </a:rPr>
              <a:t>“…</a:t>
            </a:r>
            <a:r>
              <a:rPr lang="en-US" sz="3200" b="1" dirty="0">
                <a:solidFill>
                  <a:schemeClr val="tx1">
                    <a:lumMod val="85000"/>
                    <a:lumOff val="15000"/>
                  </a:schemeClr>
                </a:solidFill>
                <a:latin typeface="Lato Medium"/>
                <a:ea typeface="Open Sans" panose="020B0606030504020204" pitchFamily="34" charset="0"/>
                <a:cs typeface="Open Sans" panose="020B0606030504020204" pitchFamily="34" charset="0"/>
              </a:rPr>
              <a:t>Regional</a:t>
            </a: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 </a:t>
            </a:r>
            <a:r>
              <a:rPr lang="en-US" sz="3200" b="1" dirty="0">
                <a:solidFill>
                  <a:schemeClr val="tx1">
                    <a:lumMod val="85000"/>
                    <a:lumOff val="15000"/>
                  </a:schemeClr>
                </a:solidFill>
                <a:latin typeface="Lato Medium"/>
                <a:ea typeface="Open Sans" panose="020B0606030504020204" pitchFamily="34" charset="0"/>
                <a:cs typeface="Open Sans" panose="020B0606030504020204" pitchFamily="34" charset="0"/>
              </a:rPr>
              <a:t>Commuter Services </a:t>
            </a: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will provide </a:t>
            </a:r>
            <a:r>
              <a:rPr lang="en-US" sz="2400" dirty="0" err="1">
                <a:solidFill>
                  <a:schemeClr val="tx1">
                    <a:lumMod val="85000"/>
                    <a:lumOff val="15000"/>
                  </a:schemeClr>
                </a:solidFill>
                <a:latin typeface="Lato Medium"/>
                <a:ea typeface="Open Sans" panose="020B0606030504020204" pitchFamily="34" charset="0"/>
                <a:cs typeface="Open Sans" panose="020B0606030504020204" pitchFamily="34" charset="0"/>
              </a:rPr>
              <a:t>ridematching</a:t>
            </a: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 </a:t>
            </a:r>
            <a:r>
              <a:rPr lang="en-US" sz="3200" b="1" dirty="0">
                <a:solidFill>
                  <a:schemeClr val="tx1">
                    <a:lumMod val="85000"/>
                    <a:lumOff val="15000"/>
                  </a:schemeClr>
                </a:solidFill>
                <a:latin typeface="Lato Medium"/>
                <a:ea typeface="Open Sans" panose="020B0606030504020204" pitchFamily="34" charset="0"/>
                <a:cs typeface="Open Sans" panose="020B0606030504020204" pitchFamily="34" charset="0"/>
              </a:rPr>
              <a:t>marketing</a:t>
            </a: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 survey and other support as determined by the Districts and this procedure…”</a:t>
            </a:r>
          </a:p>
          <a:p>
            <a:pPr>
              <a:lnSpc>
                <a:spcPct val="100000"/>
              </a:lnSpc>
              <a:defRPr sz="3200"/>
            </a:pPr>
            <a:endPar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endParaRPr>
          </a:p>
          <a:p>
            <a:pPr>
              <a:lnSpc>
                <a:spcPct val="100000"/>
              </a:lnSpc>
              <a:defRPr sz="3200"/>
            </a:pPr>
            <a:r>
              <a:rPr lang="en-US" sz="2400" dirty="0">
                <a:solidFill>
                  <a:schemeClr val="tx1">
                    <a:lumMod val="85000"/>
                    <a:lumOff val="15000"/>
                  </a:schemeClr>
                </a:solidFill>
                <a:latin typeface="Lato Medium"/>
                <a:ea typeface="Open Sans" panose="020B0606030504020204" pitchFamily="34" charset="0"/>
                <a:cs typeface="Open Sans" panose="020B0606030504020204" pitchFamily="34" charset="0"/>
              </a:rPr>
              <a:t>-</a:t>
            </a:r>
            <a:r>
              <a:rPr lang="en-US" sz="2400" b="1" dirty="0">
                <a:solidFill>
                  <a:schemeClr val="tx1">
                    <a:lumMod val="85000"/>
                    <a:lumOff val="15000"/>
                  </a:schemeClr>
                </a:solidFill>
                <a:latin typeface="Lato Medium"/>
                <a:ea typeface="Open Sans" panose="020B0606030504020204" pitchFamily="34" charset="0"/>
                <a:cs typeface="Open Sans" panose="020B0606030504020204" pitchFamily="34" charset="0"/>
              </a:rPr>
              <a:t>State Management Plan (SMP)</a:t>
            </a:r>
            <a:endParaRPr lang="en-US" sz="2200" b="1" dirty="0">
              <a:solidFill>
                <a:schemeClr val="tx1">
                  <a:lumMod val="85000"/>
                  <a:lumOff val="15000"/>
                </a:schemeClr>
              </a:solidFill>
              <a:latin typeface="Lato Medium"/>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4024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Placeholder 6" descr="A person standing in a train station&#10;&#10;Description generated with very high confidence">
            <a:extLst>
              <a:ext uri="{FF2B5EF4-FFF2-40B4-BE49-F238E27FC236}">
                <a16:creationId xmlns:a16="http://schemas.microsoft.com/office/drawing/2014/main" id="{7059135F-E808-450A-B22D-0E248A4868B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953" r="17953"/>
          <a:stretch>
            <a:fillRect/>
          </a:stretch>
        </p:blipFill>
        <p:spPr/>
      </p:pic>
      <p:sp>
        <p:nvSpPr>
          <p:cNvPr id="13" name="Parallelogram 12"/>
          <p:cNvSpPr/>
          <p:nvPr/>
        </p:nvSpPr>
        <p:spPr>
          <a:xfrm>
            <a:off x="8258629" y="0"/>
            <a:ext cx="3933371" cy="6858000"/>
          </a:xfrm>
          <a:prstGeom prst="parallelogram">
            <a:avLst>
              <a:gd name="adj" fmla="val 57627"/>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11"/>
          <p:cNvSpPr txBox="1">
            <a:spLocks/>
          </p:cNvSpPr>
          <p:nvPr/>
        </p:nvSpPr>
        <p:spPr>
          <a:xfrm>
            <a:off x="360293" y="87590"/>
            <a:ext cx="4630239"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solidFill>
                  <a:srgbClr val="0070C0"/>
                </a:solidFill>
                <a:latin typeface="Agency FB" panose="020B0503020202020204" pitchFamily="34" charset="0"/>
                <a:cs typeface="Times New Roman" panose="02020603050405020304" pitchFamily="18" charset="0"/>
              </a:rPr>
              <a:t>MARKETING</a:t>
            </a:r>
          </a:p>
        </p:txBody>
      </p:sp>
      <p:sp>
        <p:nvSpPr>
          <p:cNvPr id="8" name="Shape 9168">
            <a:extLst>
              <a:ext uri="{FF2B5EF4-FFF2-40B4-BE49-F238E27FC236}">
                <a16:creationId xmlns:a16="http://schemas.microsoft.com/office/drawing/2014/main" id="{C6A39ADB-1B2E-4EAC-BEF1-F4A657BFB900}"/>
              </a:ext>
            </a:extLst>
          </p:cNvPr>
          <p:cNvSpPr/>
          <p:nvPr/>
        </p:nvSpPr>
        <p:spPr>
          <a:xfrm>
            <a:off x="360293" y="957865"/>
            <a:ext cx="6713319" cy="226728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nSpc>
                <a:spcPct val="100000"/>
              </a:lnSpc>
              <a:defRPr sz="3200"/>
            </a:pPr>
            <a:r>
              <a:rPr lang="en-US" sz="2400" dirty="0">
                <a:solidFill>
                  <a:schemeClr val="tx1">
                    <a:lumMod val="85000"/>
                    <a:lumOff val="15000"/>
                  </a:schemeClr>
                </a:solidFill>
                <a:latin typeface="Lato Medium"/>
              </a:rPr>
              <a:t>Marketing can be thought of as the group in an organization, or a general </a:t>
            </a:r>
            <a:r>
              <a:rPr lang="en-US" sz="3200" b="1" dirty="0">
                <a:solidFill>
                  <a:schemeClr val="tx1">
                    <a:lumMod val="85000"/>
                    <a:lumOff val="15000"/>
                  </a:schemeClr>
                </a:solidFill>
                <a:latin typeface="Lato Medium"/>
              </a:rPr>
              <a:t>set of processes</a:t>
            </a:r>
            <a:r>
              <a:rPr lang="en-US" sz="2400" dirty="0">
                <a:solidFill>
                  <a:schemeClr val="tx1">
                    <a:lumMod val="85000"/>
                    <a:lumOff val="15000"/>
                  </a:schemeClr>
                </a:solidFill>
                <a:latin typeface="Lato Medium"/>
              </a:rPr>
              <a:t> focused on </a:t>
            </a:r>
            <a:r>
              <a:rPr lang="en-US" sz="3200" b="1" dirty="0">
                <a:solidFill>
                  <a:schemeClr val="tx1">
                    <a:lumMod val="85000"/>
                    <a:lumOff val="15000"/>
                  </a:schemeClr>
                </a:solidFill>
                <a:latin typeface="Lato Medium"/>
              </a:rPr>
              <a:t>understanding customers</a:t>
            </a:r>
            <a:r>
              <a:rPr lang="en-US" sz="2400" dirty="0">
                <a:solidFill>
                  <a:schemeClr val="tx1">
                    <a:lumMod val="85000"/>
                    <a:lumOff val="15000"/>
                  </a:schemeClr>
                </a:solidFill>
                <a:latin typeface="Lato Medium"/>
              </a:rPr>
              <a:t> and </a:t>
            </a:r>
            <a:r>
              <a:rPr lang="en-US" sz="3200" b="1" dirty="0">
                <a:solidFill>
                  <a:schemeClr val="tx1">
                    <a:lumMod val="85000"/>
                    <a:lumOff val="15000"/>
                  </a:schemeClr>
                </a:solidFill>
                <a:latin typeface="Lato Medium"/>
              </a:rPr>
              <a:t>satisfying their needs</a:t>
            </a:r>
            <a:r>
              <a:rPr lang="en-US" sz="2400" dirty="0">
                <a:solidFill>
                  <a:schemeClr val="tx1">
                    <a:lumMod val="85000"/>
                    <a:lumOff val="15000"/>
                  </a:schemeClr>
                </a:solidFill>
                <a:latin typeface="Lato Medium"/>
              </a:rPr>
              <a:t>.</a:t>
            </a:r>
          </a:p>
          <a:p>
            <a:pPr>
              <a:lnSpc>
                <a:spcPct val="100000"/>
              </a:lnSpc>
              <a:defRPr sz="3200"/>
            </a:pPr>
            <a:r>
              <a:rPr lang="en-US" sz="2400" dirty="0">
                <a:solidFill>
                  <a:schemeClr val="tx1">
                    <a:lumMod val="85000"/>
                    <a:lumOff val="15000"/>
                  </a:schemeClr>
                </a:solidFill>
                <a:latin typeface="Lato Medium"/>
              </a:rPr>
              <a:t>-</a:t>
            </a:r>
            <a:r>
              <a:rPr lang="en-US" sz="1400" b="1" dirty="0">
                <a:solidFill>
                  <a:schemeClr val="tx1">
                    <a:lumMod val="85000"/>
                    <a:lumOff val="15000"/>
                  </a:schemeClr>
                </a:solidFill>
                <a:latin typeface="Lato Medium"/>
              </a:rPr>
              <a:t>Wharton.upenn.edu</a:t>
            </a:r>
          </a:p>
        </p:txBody>
      </p:sp>
      <p:sp>
        <p:nvSpPr>
          <p:cNvPr id="9" name="Shape 9168">
            <a:extLst>
              <a:ext uri="{FF2B5EF4-FFF2-40B4-BE49-F238E27FC236}">
                <a16:creationId xmlns:a16="http://schemas.microsoft.com/office/drawing/2014/main" id="{83DBDE71-7168-4297-A836-49AA3CD4DF9B}"/>
              </a:ext>
            </a:extLst>
          </p:cNvPr>
          <p:cNvSpPr/>
          <p:nvPr/>
        </p:nvSpPr>
        <p:spPr>
          <a:xfrm>
            <a:off x="360294" y="3632849"/>
            <a:ext cx="6243706" cy="232884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nSpc>
                <a:spcPct val="100000"/>
              </a:lnSpc>
              <a:defRPr sz="3200"/>
            </a:pPr>
            <a:r>
              <a:rPr lang="en-US" sz="2400" dirty="0">
                <a:solidFill>
                  <a:schemeClr val="tx1">
                    <a:lumMod val="85000"/>
                    <a:lumOff val="15000"/>
                  </a:schemeClr>
                </a:solidFill>
                <a:latin typeface="Lato Medium"/>
              </a:rPr>
              <a:t>Marketing helps a firm in creating value by better </a:t>
            </a:r>
            <a:r>
              <a:rPr lang="en-US" sz="3200" b="1" dirty="0">
                <a:solidFill>
                  <a:schemeClr val="tx1">
                    <a:lumMod val="85000"/>
                    <a:lumOff val="15000"/>
                  </a:schemeClr>
                </a:solidFill>
                <a:latin typeface="Lato Medium"/>
              </a:rPr>
              <a:t>understanding the needs </a:t>
            </a:r>
            <a:r>
              <a:rPr lang="en-US" sz="2400" dirty="0">
                <a:solidFill>
                  <a:schemeClr val="tx1">
                    <a:lumMod val="85000"/>
                    <a:lumOff val="15000"/>
                  </a:schemeClr>
                </a:solidFill>
                <a:latin typeface="Lato Medium"/>
              </a:rPr>
              <a:t>of its </a:t>
            </a:r>
            <a:r>
              <a:rPr lang="en-US" sz="3200" b="1" dirty="0">
                <a:solidFill>
                  <a:schemeClr val="tx1">
                    <a:lumMod val="85000"/>
                    <a:lumOff val="15000"/>
                  </a:schemeClr>
                </a:solidFill>
                <a:latin typeface="Lato Medium"/>
              </a:rPr>
              <a:t>customers</a:t>
            </a:r>
            <a:r>
              <a:rPr lang="en-US" sz="2400" dirty="0">
                <a:solidFill>
                  <a:schemeClr val="tx1">
                    <a:lumMod val="85000"/>
                    <a:lumOff val="15000"/>
                  </a:schemeClr>
                </a:solidFill>
                <a:latin typeface="Lato Medium"/>
              </a:rPr>
              <a:t> and providing them with innovative </a:t>
            </a:r>
            <a:r>
              <a:rPr lang="en-US" sz="3600" b="1" dirty="0">
                <a:solidFill>
                  <a:schemeClr val="tx1">
                    <a:lumMod val="85000"/>
                    <a:lumOff val="15000"/>
                  </a:schemeClr>
                </a:solidFill>
                <a:latin typeface="Lato Medium"/>
              </a:rPr>
              <a:t>products </a:t>
            </a:r>
            <a:r>
              <a:rPr lang="en-US" sz="2400" dirty="0">
                <a:solidFill>
                  <a:schemeClr val="tx1">
                    <a:lumMod val="85000"/>
                    <a:lumOff val="15000"/>
                  </a:schemeClr>
                </a:solidFill>
                <a:latin typeface="Lato Medium"/>
              </a:rPr>
              <a:t>and </a:t>
            </a:r>
            <a:r>
              <a:rPr lang="en-US" sz="3200" b="1" dirty="0">
                <a:solidFill>
                  <a:schemeClr val="tx1">
                    <a:lumMod val="85000"/>
                    <a:lumOff val="15000"/>
                  </a:schemeClr>
                </a:solidFill>
                <a:latin typeface="Lato Medium"/>
              </a:rPr>
              <a:t>services</a:t>
            </a:r>
            <a:r>
              <a:rPr lang="en-US" sz="2400" dirty="0">
                <a:solidFill>
                  <a:schemeClr val="tx1">
                    <a:lumMod val="85000"/>
                    <a:lumOff val="15000"/>
                  </a:schemeClr>
                </a:solidFill>
                <a:latin typeface="Lato Medium"/>
              </a:rPr>
              <a:t>.</a:t>
            </a:r>
          </a:p>
          <a:p>
            <a:pPr>
              <a:lnSpc>
                <a:spcPct val="100000"/>
              </a:lnSpc>
              <a:defRPr sz="3200"/>
            </a:pPr>
            <a:r>
              <a:rPr lang="en-US" sz="2400" dirty="0">
                <a:solidFill>
                  <a:schemeClr val="tx1">
                    <a:lumMod val="85000"/>
                    <a:lumOff val="15000"/>
                  </a:schemeClr>
                </a:solidFill>
                <a:latin typeface="Lato Medium"/>
              </a:rPr>
              <a:t>-</a:t>
            </a:r>
            <a:r>
              <a:rPr lang="en-US" sz="1400" b="1" dirty="0">
                <a:solidFill>
                  <a:schemeClr val="tx1">
                    <a:lumMod val="85000"/>
                    <a:lumOff val="15000"/>
                  </a:schemeClr>
                </a:solidFill>
                <a:latin typeface="Lato Medium"/>
              </a:rPr>
              <a:t>hbs.edu</a:t>
            </a:r>
          </a:p>
        </p:txBody>
      </p:sp>
    </p:spTree>
    <p:extLst>
      <p:ext uri="{BB962C8B-B14F-4D97-AF65-F5344CB8AC3E}">
        <p14:creationId xmlns:p14="http://schemas.microsoft.com/office/powerpoint/2010/main" val="3005587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5560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Title 11">
            <a:extLst>
              <a:ext uri="{FF2B5EF4-FFF2-40B4-BE49-F238E27FC236}">
                <a16:creationId xmlns:a16="http://schemas.microsoft.com/office/drawing/2014/main" id="{F2E885ED-598E-4A91-B24D-7FB42BB72181}"/>
              </a:ext>
            </a:extLst>
          </p:cNvPr>
          <p:cNvSpPr txBox="1">
            <a:spLocks/>
          </p:cNvSpPr>
          <p:nvPr/>
        </p:nvSpPr>
        <p:spPr>
          <a:xfrm>
            <a:off x="6556042" y="-30655"/>
            <a:ext cx="5635957"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Agency FB" panose="020B0503020202020204" pitchFamily="34" charset="0"/>
                <a:ea typeface="Roboto" panose="02000000000000000000" pitchFamily="2" charset="0"/>
                <a:cs typeface="Times New Roman" panose="02020603050405020304" pitchFamily="18" charset="0"/>
              </a:rPr>
              <a:t>Market</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Analysis</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&amp;</a:t>
            </a:r>
          </a:p>
          <a:p>
            <a:pPr algn="r"/>
            <a:r>
              <a:rPr lang="en-US" sz="3200" b="1" dirty="0">
                <a:latin typeface="Agency FB" panose="020B0503020202020204" pitchFamily="34" charset="0"/>
                <a:ea typeface="Roboto" panose="02000000000000000000" pitchFamily="2" charset="0"/>
                <a:cs typeface="Times New Roman" panose="02020603050405020304" pitchFamily="18" charset="0"/>
              </a:rPr>
              <a:t>Advertising &amp; Outreach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Solutions</a:t>
            </a:r>
          </a:p>
        </p:txBody>
      </p:sp>
      <p:pic>
        <p:nvPicPr>
          <p:cNvPr id="2" name="Picture 1">
            <a:extLst>
              <a:ext uri="{FF2B5EF4-FFF2-40B4-BE49-F238E27FC236}">
                <a16:creationId xmlns:a16="http://schemas.microsoft.com/office/drawing/2014/main" id="{35E71640-EEE5-4392-AA39-6BBBB7CEF70B}"/>
              </a:ext>
            </a:extLst>
          </p:cNvPr>
          <p:cNvPicPr>
            <a:picLocks noChangeAspect="1"/>
          </p:cNvPicPr>
          <p:nvPr/>
        </p:nvPicPr>
        <p:blipFill rotWithShape="1">
          <a:blip r:embed="rId2"/>
          <a:srcRect t="23825" r="49873"/>
          <a:stretch/>
        </p:blipFill>
        <p:spPr>
          <a:xfrm>
            <a:off x="1474625" y="336187"/>
            <a:ext cx="5373848" cy="5418633"/>
          </a:xfrm>
          <a:prstGeom prst="rect">
            <a:avLst/>
          </a:prstGeom>
        </p:spPr>
      </p:pic>
      <p:sp>
        <p:nvSpPr>
          <p:cNvPr id="19" name="Rectangle 18">
            <a:extLst>
              <a:ext uri="{FF2B5EF4-FFF2-40B4-BE49-F238E27FC236}">
                <a16:creationId xmlns:a16="http://schemas.microsoft.com/office/drawing/2014/main" id="{28758659-8D53-4BFA-ADF4-0D425C92AD3A}"/>
              </a:ext>
            </a:extLst>
          </p:cNvPr>
          <p:cNvSpPr/>
          <p:nvPr/>
        </p:nvSpPr>
        <p:spPr>
          <a:xfrm>
            <a:off x="1474624" y="326662"/>
            <a:ext cx="5373848" cy="541863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9CEE3EB-3F57-4568-9B5B-A550A8498AB6}"/>
              </a:ext>
            </a:extLst>
          </p:cNvPr>
          <p:cNvGrpSpPr/>
          <p:nvPr/>
        </p:nvGrpSpPr>
        <p:grpSpPr>
          <a:xfrm>
            <a:off x="5732585" y="2320305"/>
            <a:ext cx="6225987" cy="4321255"/>
            <a:chOff x="5732585" y="2320305"/>
            <a:chExt cx="6225987" cy="4321255"/>
          </a:xfrm>
        </p:grpSpPr>
        <p:pic>
          <p:nvPicPr>
            <p:cNvPr id="2050" name="Picture 2" descr="No alt text provided for this image">
              <a:extLst>
                <a:ext uri="{FF2B5EF4-FFF2-40B4-BE49-F238E27FC236}">
                  <a16:creationId xmlns:a16="http://schemas.microsoft.com/office/drawing/2014/main" id="{EAD7E0E7-8A50-439B-B983-E5A9988806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24" r="16707"/>
            <a:stretch/>
          </p:blipFill>
          <p:spPr bwMode="auto">
            <a:xfrm>
              <a:off x="5732585" y="2328712"/>
              <a:ext cx="6225987" cy="43128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E08AC9A-E53B-40CE-969B-891D96D957CC}"/>
                </a:ext>
              </a:extLst>
            </p:cNvPr>
            <p:cNvSpPr/>
            <p:nvPr/>
          </p:nvSpPr>
          <p:spPr>
            <a:xfrm>
              <a:off x="5732585" y="2320305"/>
              <a:ext cx="6225987" cy="432125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https://lh3.googleusercontent.com/IGLc_0tNYUarq3Bb8HvkqgvpqxmIKWbjWV7bOWa-Qh1HBKfTZozMX21RbaUSrTBB-X1TNCdUCBqZDOgpsThI0beS8UOZ_yJvb1dmouGtfM5UnRPNxyt3XWCJKC3pNJj0sC-e9GqAv_KspuUQjyaFwUrargvKAKYa7Mpdvi8id-AwvoRuroGmUnRCZC-quQduczTgt2Uu1xLMrS0JINBvAsmAynqqWJ4f7ldIwIQJ_wVg-VBgRSl6AmAcHkxihp0nDseZ7S1ceZ-SRvzyEJiNDrRy21y1rlQqtvLsDGW0iJToH1X5ls_6bx9VZSPVnaGrkoaoeszrY6WxM3OABzkCjW23LMmVY4EfqUj8Grf5ec1SaHHDEiK7AeSB5rQniw-VaC45pX2WmBG5Mb8gXEEqpjsbG8SOPMJhoB1YJqUPh4g0I8ggWmwNGJg1Zv8Z0V12wPtJtZIkHjlfRrCmS-msHLIQH8ly5cTR9KAeozP6bj1oFoAHxXFOLuwUs88VQtjQYSwDGCs_jiJlgBjehpPGSAx-O-VsvnT1jIoNyMWOWda8nNLuKfmFFKxEM-nBRsnIvG43lM6a_4M0voOBXhAY9om7OZ5BEiKhAEqPTxZOPskrLzjEwSdZmLjuHaOPGQwySJdotuhVlbcrQvqkbPfwzH6_KwV9NqvK-KAuIcvXBF8A6Q7Aejt7xS5nh7DUXzlAxM7AJcgujuzM_qAZCcTQ_NntDA=w500-h888-no">
            <a:extLst>
              <a:ext uri="{FF2B5EF4-FFF2-40B4-BE49-F238E27FC236}">
                <a16:creationId xmlns:a16="http://schemas.microsoft.com/office/drawing/2014/main" id="{032ECBB3-4645-4C86-952C-2F204945B2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643" b="27018"/>
          <a:stretch/>
        </p:blipFill>
        <p:spPr bwMode="auto">
          <a:xfrm>
            <a:off x="1336855" y="4480932"/>
            <a:ext cx="3576935" cy="26901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ECF688B-FE65-4FEB-86BC-4D723ADDA0F6}"/>
              </a:ext>
            </a:extLst>
          </p:cNvPr>
          <p:cNvSpPr/>
          <p:nvPr/>
        </p:nvSpPr>
        <p:spPr>
          <a:xfrm>
            <a:off x="1336854" y="4480932"/>
            <a:ext cx="3576934" cy="269013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418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5560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Title 11">
            <a:extLst>
              <a:ext uri="{FF2B5EF4-FFF2-40B4-BE49-F238E27FC236}">
                <a16:creationId xmlns:a16="http://schemas.microsoft.com/office/drawing/2014/main" id="{F2E885ED-598E-4A91-B24D-7FB42BB72181}"/>
              </a:ext>
            </a:extLst>
          </p:cNvPr>
          <p:cNvSpPr txBox="1">
            <a:spLocks/>
          </p:cNvSpPr>
          <p:nvPr/>
        </p:nvSpPr>
        <p:spPr>
          <a:xfrm>
            <a:off x="6556042" y="-30655"/>
            <a:ext cx="5635957"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Agency FB" panose="020B0503020202020204" pitchFamily="34" charset="0"/>
                <a:ea typeface="Roboto" panose="02000000000000000000" pitchFamily="2" charset="0"/>
                <a:cs typeface="Times New Roman" panose="02020603050405020304" pitchFamily="18" charset="0"/>
              </a:rPr>
              <a:t>Market</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Analysis</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&amp;</a:t>
            </a:r>
          </a:p>
          <a:p>
            <a:pPr algn="r"/>
            <a:r>
              <a:rPr lang="en-US" sz="3200" b="1" dirty="0">
                <a:latin typeface="Agency FB" panose="020B0503020202020204" pitchFamily="34" charset="0"/>
                <a:ea typeface="Roboto" panose="02000000000000000000" pitchFamily="2" charset="0"/>
                <a:cs typeface="Times New Roman" panose="02020603050405020304" pitchFamily="18" charset="0"/>
              </a:rPr>
              <a:t>Advertising &amp; Outreach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Solutions</a:t>
            </a:r>
          </a:p>
        </p:txBody>
      </p:sp>
      <p:sp>
        <p:nvSpPr>
          <p:cNvPr id="31" name="AutoShape 139">
            <a:extLst>
              <a:ext uri="{FF2B5EF4-FFF2-40B4-BE49-F238E27FC236}">
                <a16:creationId xmlns:a16="http://schemas.microsoft.com/office/drawing/2014/main" id="{C6D21D0D-D6AF-430B-8419-33F219D8908A}"/>
              </a:ext>
            </a:extLst>
          </p:cNvPr>
          <p:cNvSpPr>
            <a:spLocks/>
          </p:cNvSpPr>
          <p:nvPr/>
        </p:nvSpPr>
        <p:spPr bwMode="auto">
          <a:xfrm>
            <a:off x="7114478" y="6416224"/>
            <a:ext cx="368300" cy="368300"/>
          </a:xfrm>
          <a:custGeom>
            <a:avLst/>
            <a:gdLst/>
            <a:ahLst/>
            <a:cxnLst/>
            <a:rect l="0" t="0" r="r" b="b"/>
            <a:pathLst>
              <a:path w="21600" h="21600">
                <a:moveTo>
                  <a:pt x="18380" y="11109"/>
                </a:moveTo>
                <a:lnTo>
                  <a:pt x="18703" y="8030"/>
                </a:lnTo>
                <a:lnTo>
                  <a:pt x="15919" y="8030"/>
                </a:lnTo>
                <a:lnTo>
                  <a:pt x="15919" y="6497"/>
                </a:lnTo>
                <a:cubicBezTo>
                  <a:pt x="15919" y="6038"/>
                  <a:pt x="15991" y="5717"/>
                  <a:pt x="16137" y="5534"/>
                </a:cubicBezTo>
                <a:cubicBezTo>
                  <a:pt x="16282" y="5351"/>
                  <a:pt x="16617" y="5259"/>
                  <a:pt x="17142" y="5259"/>
                </a:cubicBezTo>
                <a:lnTo>
                  <a:pt x="18689" y="5259"/>
                </a:lnTo>
                <a:lnTo>
                  <a:pt x="18689" y="2180"/>
                </a:lnTo>
                <a:lnTo>
                  <a:pt x="16228" y="2180"/>
                </a:lnTo>
                <a:cubicBezTo>
                  <a:pt x="14803" y="2180"/>
                  <a:pt x="13781" y="2517"/>
                  <a:pt x="13162" y="3192"/>
                </a:cubicBezTo>
                <a:cubicBezTo>
                  <a:pt x="12544" y="3867"/>
                  <a:pt x="12234" y="4866"/>
                  <a:pt x="12234" y="6188"/>
                </a:cubicBezTo>
                <a:lnTo>
                  <a:pt x="12234" y="8030"/>
                </a:lnTo>
                <a:lnTo>
                  <a:pt x="10392" y="8030"/>
                </a:lnTo>
                <a:lnTo>
                  <a:pt x="10392" y="11109"/>
                </a:lnTo>
                <a:lnTo>
                  <a:pt x="12234" y="11109"/>
                </a:lnTo>
                <a:lnTo>
                  <a:pt x="12234" y="20039"/>
                </a:lnTo>
                <a:lnTo>
                  <a:pt x="15919" y="20039"/>
                </a:lnTo>
                <a:lnTo>
                  <a:pt x="15919" y="11109"/>
                </a:lnTo>
                <a:cubicBezTo>
                  <a:pt x="15919" y="11109"/>
                  <a:pt x="18380" y="11109"/>
                  <a:pt x="18380" y="11109"/>
                </a:cubicBezTo>
                <a:close/>
                <a:moveTo>
                  <a:pt x="21600" y="4050"/>
                </a:moveTo>
                <a:lnTo>
                  <a:pt x="21600" y="17550"/>
                </a:lnTo>
                <a:cubicBezTo>
                  <a:pt x="21600" y="18666"/>
                  <a:pt x="21204" y="19620"/>
                  <a:pt x="20412" y="20412"/>
                </a:cubicBezTo>
                <a:cubicBezTo>
                  <a:pt x="19619" y="21204"/>
                  <a:pt x="18665" y="21600"/>
                  <a:pt x="17550" y="21600"/>
                </a:cubicBezTo>
                <a:lnTo>
                  <a:pt x="4050" y="21600"/>
                </a:lnTo>
                <a:cubicBezTo>
                  <a:pt x="2934" y="21600"/>
                  <a:pt x="1980" y="21204"/>
                  <a:pt x="1188" y="20412"/>
                </a:cubicBezTo>
                <a:cubicBezTo>
                  <a:pt x="396" y="19620"/>
                  <a:pt x="0" y="18666"/>
                  <a:pt x="0" y="17550"/>
                </a:cubicBezTo>
                <a:lnTo>
                  <a:pt x="0" y="4050"/>
                </a:lnTo>
                <a:cubicBezTo>
                  <a:pt x="0" y="2935"/>
                  <a:pt x="396" y="1981"/>
                  <a:pt x="1188" y="1188"/>
                </a:cubicBezTo>
                <a:cubicBezTo>
                  <a:pt x="1980" y="396"/>
                  <a:pt x="2934" y="0"/>
                  <a:pt x="4050" y="0"/>
                </a:cubicBezTo>
                <a:lnTo>
                  <a:pt x="17550" y="0"/>
                </a:lnTo>
                <a:cubicBezTo>
                  <a:pt x="18665" y="0"/>
                  <a:pt x="19619" y="396"/>
                  <a:pt x="20412" y="1188"/>
                </a:cubicBezTo>
                <a:cubicBezTo>
                  <a:pt x="21204" y="1981"/>
                  <a:pt x="21600" y="2935"/>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3" name="AutoShape 181">
            <a:extLst>
              <a:ext uri="{FF2B5EF4-FFF2-40B4-BE49-F238E27FC236}">
                <a16:creationId xmlns:a16="http://schemas.microsoft.com/office/drawing/2014/main" id="{98533C4D-7303-4DFC-B130-EF661535E681}"/>
              </a:ext>
            </a:extLst>
          </p:cNvPr>
          <p:cNvSpPr>
            <a:spLocks/>
          </p:cNvSpPr>
          <p:nvPr/>
        </p:nvSpPr>
        <p:spPr bwMode="auto">
          <a:xfrm>
            <a:off x="10686230" y="6400069"/>
            <a:ext cx="368300" cy="368300"/>
          </a:xfrm>
          <a:custGeom>
            <a:avLst/>
            <a:gdLst/>
            <a:ahLst/>
            <a:cxnLst/>
            <a:rect l="0" t="0" r="r" b="b"/>
            <a:pathLst>
              <a:path w="21600" h="21600">
                <a:moveTo>
                  <a:pt x="7847" y="8480"/>
                </a:moveTo>
                <a:cubicBezTo>
                  <a:pt x="7847" y="9417"/>
                  <a:pt x="7643" y="10170"/>
                  <a:pt x="7235" y="10737"/>
                </a:cubicBezTo>
                <a:cubicBezTo>
                  <a:pt x="6827" y="11304"/>
                  <a:pt x="6169" y="11587"/>
                  <a:pt x="5259" y="11587"/>
                </a:cubicBezTo>
                <a:cubicBezTo>
                  <a:pt x="4781" y="11587"/>
                  <a:pt x="4326" y="11466"/>
                  <a:pt x="3895" y="11222"/>
                </a:cubicBezTo>
                <a:cubicBezTo>
                  <a:pt x="3464" y="10978"/>
                  <a:pt x="3098" y="10662"/>
                  <a:pt x="2799" y="10273"/>
                </a:cubicBezTo>
                <a:cubicBezTo>
                  <a:pt x="2498" y="9884"/>
                  <a:pt x="2236" y="9445"/>
                  <a:pt x="2011" y="8958"/>
                </a:cubicBezTo>
                <a:cubicBezTo>
                  <a:pt x="1786" y="8470"/>
                  <a:pt x="1619" y="7983"/>
                  <a:pt x="1512" y="7495"/>
                </a:cubicBezTo>
                <a:cubicBezTo>
                  <a:pt x="1404" y="7008"/>
                  <a:pt x="1350" y="6544"/>
                  <a:pt x="1350" y="6103"/>
                </a:cubicBezTo>
                <a:cubicBezTo>
                  <a:pt x="1350" y="5203"/>
                  <a:pt x="1591" y="4430"/>
                  <a:pt x="2074" y="3783"/>
                </a:cubicBezTo>
                <a:cubicBezTo>
                  <a:pt x="2557" y="3136"/>
                  <a:pt x="3234" y="2812"/>
                  <a:pt x="4106" y="2812"/>
                </a:cubicBezTo>
                <a:cubicBezTo>
                  <a:pt x="4725" y="2812"/>
                  <a:pt x="5283" y="3005"/>
                  <a:pt x="5780" y="3389"/>
                </a:cubicBezTo>
                <a:cubicBezTo>
                  <a:pt x="6277" y="3774"/>
                  <a:pt x="6670" y="4261"/>
                  <a:pt x="6961" y="4852"/>
                </a:cubicBezTo>
                <a:cubicBezTo>
                  <a:pt x="7251" y="5442"/>
                  <a:pt x="7472" y="6052"/>
                  <a:pt x="7622" y="6680"/>
                </a:cubicBezTo>
                <a:cubicBezTo>
                  <a:pt x="7772" y="7308"/>
                  <a:pt x="7847" y="7908"/>
                  <a:pt x="7847" y="8480"/>
                </a:cubicBezTo>
                <a:close/>
                <a:moveTo>
                  <a:pt x="9534" y="20602"/>
                </a:moveTo>
                <a:cubicBezTo>
                  <a:pt x="9534" y="20958"/>
                  <a:pt x="9487" y="21291"/>
                  <a:pt x="9394" y="21600"/>
                </a:cubicBezTo>
                <a:lnTo>
                  <a:pt x="4050" y="21600"/>
                </a:lnTo>
                <a:cubicBezTo>
                  <a:pt x="3159" y="21600"/>
                  <a:pt x="2355" y="21335"/>
                  <a:pt x="1638" y="20806"/>
                </a:cubicBezTo>
                <a:cubicBezTo>
                  <a:pt x="921" y="20275"/>
                  <a:pt x="436" y="19584"/>
                  <a:pt x="183" y="18731"/>
                </a:cubicBezTo>
                <a:cubicBezTo>
                  <a:pt x="408" y="18309"/>
                  <a:pt x="731" y="17947"/>
                  <a:pt x="1153" y="17641"/>
                </a:cubicBezTo>
                <a:cubicBezTo>
                  <a:pt x="1575" y="17337"/>
                  <a:pt x="2044" y="17105"/>
                  <a:pt x="2560" y="16945"/>
                </a:cubicBezTo>
                <a:cubicBezTo>
                  <a:pt x="3075" y="16787"/>
                  <a:pt x="3577" y="16674"/>
                  <a:pt x="4064" y="16607"/>
                </a:cubicBezTo>
                <a:cubicBezTo>
                  <a:pt x="4551" y="16542"/>
                  <a:pt x="5053" y="16509"/>
                  <a:pt x="5569" y="16509"/>
                </a:cubicBezTo>
                <a:cubicBezTo>
                  <a:pt x="5869" y="16509"/>
                  <a:pt x="6098" y="16519"/>
                  <a:pt x="6258" y="16537"/>
                </a:cubicBezTo>
                <a:cubicBezTo>
                  <a:pt x="6314" y="16575"/>
                  <a:pt x="6457" y="16674"/>
                  <a:pt x="6687" y="16833"/>
                </a:cubicBezTo>
                <a:cubicBezTo>
                  <a:pt x="6916" y="16993"/>
                  <a:pt x="7071" y="17100"/>
                  <a:pt x="7151" y="17156"/>
                </a:cubicBezTo>
                <a:cubicBezTo>
                  <a:pt x="7230" y="17213"/>
                  <a:pt x="7376" y="17321"/>
                  <a:pt x="7587" y="17480"/>
                </a:cubicBezTo>
                <a:cubicBezTo>
                  <a:pt x="7798" y="17640"/>
                  <a:pt x="7947" y="17759"/>
                  <a:pt x="8037" y="17839"/>
                </a:cubicBezTo>
                <a:cubicBezTo>
                  <a:pt x="8126" y="17918"/>
                  <a:pt x="8255" y="18038"/>
                  <a:pt x="8423" y="18197"/>
                </a:cubicBezTo>
                <a:cubicBezTo>
                  <a:pt x="8592" y="18357"/>
                  <a:pt x="8716" y="18494"/>
                  <a:pt x="8796" y="18612"/>
                </a:cubicBezTo>
                <a:cubicBezTo>
                  <a:pt x="8876" y="18729"/>
                  <a:pt x="8974" y="18872"/>
                  <a:pt x="9092" y="19040"/>
                </a:cubicBezTo>
                <a:cubicBezTo>
                  <a:pt x="9208" y="19210"/>
                  <a:pt x="9290" y="19371"/>
                  <a:pt x="9338" y="19525"/>
                </a:cubicBezTo>
                <a:cubicBezTo>
                  <a:pt x="9384" y="19680"/>
                  <a:pt x="9429" y="19849"/>
                  <a:pt x="9471" y="20032"/>
                </a:cubicBezTo>
                <a:cubicBezTo>
                  <a:pt x="9513" y="20215"/>
                  <a:pt x="9534" y="20404"/>
                  <a:pt x="9534" y="20602"/>
                </a:cubicBezTo>
                <a:close/>
                <a:moveTo>
                  <a:pt x="5414" y="15666"/>
                </a:moveTo>
                <a:cubicBezTo>
                  <a:pt x="3220" y="15731"/>
                  <a:pt x="1415" y="16130"/>
                  <a:pt x="0" y="16862"/>
                </a:cubicBezTo>
                <a:lnTo>
                  <a:pt x="0" y="10772"/>
                </a:lnTo>
                <a:cubicBezTo>
                  <a:pt x="965" y="11878"/>
                  <a:pt x="2245" y="12431"/>
                  <a:pt x="3839" y="12431"/>
                </a:cubicBezTo>
                <a:cubicBezTo>
                  <a:pt x="4139" y="12431"/>
                  <a:pt x="4467" y="12408"/>
                  <a:pt x="4823" y="12361"/>
                </a:cubicBezTo>
                <a:cubicBezTo>
                  <a:pt x="4626" y="12933"/>
                  <a:pt x="4528" y="13336"/>
                  <a:pt x="4528" y="13570"/>
                </a:cubicBezTo>
                <a:cubicBezTo>
                  <a:pt x="4528" y="14199"/>
                  <a:pt x="4823" y="14897"/>
                  <a:pt x="5414" y="15666"/>
                </a:cubicBezTo>
                <a:close/>
                <a:moveTo>
                  <a:pt x="21600" y="7200"/>
                </a:moveTo>
                <a:lnTo>
                  <a:pt x="21600" y="17550"/>
                </a:lnTo>
                <a:cubicBezTo>
                  <a:pt x="21600" y="18666"/>
                  <a:pt x="21204" y="19620"/>
                  <a:pt x="20412" y="20412"/>
                </a:cubicBezTo>
                <a:cubicBezTo>
                  <a:pt x="19619" y="21203"/>
                  <a:pt x="18665" y="21600"/>
                  <a:pt x="17550" y="21600"/>
                </a:cubicBezTo>
                <a:lnTo>
                  <a:pt x="10969" y="21600"/>
                </a:lnTo>
                <a:cubicBezTo>
                  <a:pt x="11334" y="20915"/>
                  <a:pt x="11517" y="20180"/>
                  <a:pt x="11517" y="19393"/>
                </a:cubicBezTo>
                <a:cubicBezTo>
                  <a:pt x="11517" y="18774"/>
                  <a:pt x="11414" y="18200"/>
                  <a:pt x="11208" y="17669"/>
                </a:cubicBezTo>
                <a:cubicBezTo>
                  <a:pt x="11002" y="17140"/>
                  <a:pt x="10741" y="16704"/>
                  <a:pt x="10427" y="16362"/>
                </a:cubicBezTo>
                <a:cubicBezTo>
                  <a:pt x="10113" y="16019"/>
                  <a:pt x="9776" y="15687"/>
                  <a:pt x="9415" y="15364"/>
                </a:cubicBezTo>
                <a:cubicBezTo>
                  <a:pt x="9054" y="15040"/>
                  <a:pt x="8716" y="14761"/>
                  <a:pt x="8402" y="14527"/>
                </a:cubicBezTo>
                <a:cubicBezTo>
                  <a:pt x="8088" y="14292"/>
                  <a:pt x="7828" y="14037"/>
                  <a:pt x="7622" y="13761"/>
                </a:cubicBezTo>
                <a:cubicBezTo>
                  <a:pt x="7416" y="13483"/>
                  <a:pt x="7312" y="13205"/>
                  <a:pt x="7312" y="12923"/>
                </a:cubicBezTo>
                <a:cubicBezTo>
                  <a:pt x="7312" y="12586"/>
                  <a:pt x="7420" y="12268"/>
                  <a:pt x="7636" y="11967"/>
                </a:cubicBezTo>
                <a:cubicBezTo>
                  <a:pt x="7852" y="11667"/>
                  <a:pt x="8114" y="11379"/>
                  <a:pt x="8423" y="11103"/>
                </a:cubicBezTo>
                <a:cubicBezTo>
                  <a:pt x="8733" y="10826"/>
                  <a:pt x="9040" y="10524"/>
                  <a:pt x="9345" y="10195"/>
                </a:cubicBezTo>
                <a:cubicBezTo>
                  <a:pt x="9649" y="9867"/>
                  <a:pt x="9909" y="9431"/>
                  <a:pt x="10125" y="8887"/>
                </a:cubicBezTo>
                <a:cubicBezTo>
                  <a:pt x="10341" y="8344"/>
                  <a:pt x="10449" y="7730"/>
                  <a:pt x="10449" y="7045"/>
                </a:cubicBezTo>
                <a:cubicBezTo>
                  <a:pt x="10449" y="6361"/>
                  <a:pt x="10324" y="5679"/>
                  <a:pt x="10076" y="4999"/>
                </a:cubicBezTo>
                <a:cubicBezTo>
                  <a:pt x="9827" y="4320"/>
                  <a:pt x="9473" y="3764"/>
                  <a:pt x="9014" y="3333"/>
                </a:cubicBezTo>
                <a:cubicBezTo>
                  <a:pt x="8958" y="3277"/>
                  <a:pt x="8892" y="3225"/>
                  <a:pt x="8817" y="3178"/>
                </a:cubicBezTo>
                <a:cubicBezTo>
                  <a:pt x="8742" y="3131"/>
                  <a:pt x="8684" y="3096"/>
                  <a:pt x="8641" y="3073"/>
                </a:cubicBezTo>
                <a:cubicBezTo>
                  <a:pt x="8599" y="3049"/>
                  <a:pt x="8552" y="3005"/>
                  <a:pt x="8501" y="2939"/>
                </a:cubicBezTo>
                <a:cubicBezTo>
                  <a:pt x="8449" y="2873"/>
                  <a:pt x="8400" y="2794"/>
                  <a:pt x="8353" y="2700"/>
                </a:cubicBezTo>
                <a:lnTo>
                  <a:pt x="10252" y="2700"/>
                </a:lnTo>
                <a:lnTo>
                  <a:pt x="12150" y="1800"/>
                </a:lnTo>
                <a:lnTo>
                  <a:pt x="6005" y="1800"/>
                </a:lnTo>
                <a:cubicBezTo>
                  <a:pt x="4711" y="1800"/>
                  <a:pt x="3565" y="1981"/>
                  <a:pt x="2566" y="2341"/>
                </a:cubicBezTo>
                <a:cubicBezTo>
                  <a:pt x="1568" y="2703"/>
                  <a:pt x="712" y="3328"/>
                  <a:pt x="0" y="4219"/>
                </a:cubicBezTo>
                <a:cubicBezTo>
                  <a:pt x="0" y="3038"/>
                  <a:pt x="380" y="2039"/>
                  <a:pt x="1139" y="1224"/>
                </a:cubicBezTo>
                <a:cubicBezTo>
                  <a:pt x="1898" y="408"/>
                  <a:pt x="2869" y="0"/>
                  <a:pt x="4050" y="0"/>
                </a:cubicBezTo>
                <a:lnTo>
                  <a:pt x="17550" y="0"/>
                </a:lnTo>
                <a:cubicBezTo>
                  <a:pt x="18665" y="0"/>
                  <a:pt x="19619" y="396"/>
                  <a:pt x="20412" y="1188"/>
                </a:cubicBezTo>
                <a:cubicBezTo>
                  <a:pt x="21204" y="1981"/>
                  <a:pt x="21600" y="2935"/>
                  <a:pt x="21600" y="4050"/>
                </a:cubicBezTo>
                <a:lnTo>
                  <a:pt x="21600" y="5400"/>
                </a:lnTo>
                <a:lnTo>
                  <a:pt x="18000" y="5400"/>
                </a:lnTo>
                <a:lnTo>
                  <a:pt x="18000" y="1800"/>
                </a:lnTo>
                <a:lnTo>
                  <a:pt x="16200" y="1800"/>
                </a:lnTo>
                <a:lnTo>
                  <a:pt x="16200" y="5400"/>
                </a:lnTo>
                <a:lnTo>
                  <a:pt x="12600" y="5400"/>
                </a:lnTo>
                <a:lnTo>
                  <a:pt x="12600" y="7200"/>
                </a:lnTo>
                <a:lnTo>
                  <a:pt x="16200" y="7200"/>
                </a:lnTo>
                <a:lnTo>
                  <a:pt x="16200" y="10800"/>
                </a:lnTo>
                <a:lnTo>
                  <a:pt x="18000" y="10800"/>
                </a:lnTo>
                <a:lnTo>
                  <a:pt x="18000" y="7200"/>
                </a:lnTo>
                <a:cubicBezTo>
                  <a:pt x="18000" y="7200"/>
                  <a:pt x="21600" y="7200"/>
                  <a:pt x="21600" y="7200"/>
                </a:cubicBezTo>
                <a:close/>
                <a:moveTo>
                  <a:pt x="21600" y="720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6" name="AutoShape 216">
            <a:extLst>
              <a:ext uri="{FF2B5EF4-FFF2-40B4-BE49-F238E27FC236}">
                <a16:creationId xmlns:a16="http://schemas.microsoft.com/office/drawing/2014/main" id="{7E2F7D1A-57FF-4964-8DAE-93E685BA4F9D}"/>
              </a:ext>
            </a:extLst>
          </p:cNvPr>
          <p:cNvSpPr>
            <a:spLocks/>
          </p:cNvSpPr>
          <p:nvPr/>
        </p:nvSpPr>
        <p:spPr bwMode="auto">
          <a:xfrm>
            <a:off x="8876015" y="6416224"/>
            <a:ext cx="368300" cy="368300"/>
          </a:xfrm>
          <a:custGeom>
            <a:avLst/>
            <a:gdLst/>
            <a:ahLst/>
            <a:cxnLst/>
            <a:rect l="0" t="0" r="r" b="b"/>
            <a:pathLst>
              <a:path w="21600" h="21600">
                <a:moveTo>
                  <a:pt x="15019" y="18084"/>
                </a:moveTo>
                <a:lnTo>
                  <a:pt x="18267" y="18084"/>
                </a:lnTo>
                <a:lnTo>
                  <a:pt x="18267" y="12487"/>
                </a:lnTo>
                <a:cubicBezTo>
                  <a:pt x="18267" y="11043"/>
                  <a:pt x="17925" y="9952"/>
                  <a:pt x="17241" y="9210"/>
                </a:cubicBezTo>
                <a:cubicBezTo>
                  <a:pt x="16556" y="8470"/>
                  <a:pt x="15652" y="8099"/>
                  <a:pt x="14527" y="8099"/>
                </a:cubicBezTo>
                <a:cubicBezTo>
                  <a:pt x="13251" y="8099"/>
                  <a:pt x="12272" y="8648"/>
                  <a:pt x="11587" y="9746"/>
                </a:cubicBezTo>
                <a:lnTo>
                  <a:pt x="11616" y="9746"/>
                </a:lnTo>
                <a:lnTo>
                  <a:pt x="11616" y="8325"/>
                </a:lnTo>
                <a:lnTo>
                  <a:pt x="8367" y="8325"/>
                </a:lnTo>
                <a:cubicBezTo>
                  <a:pt x="8395" y="8944"/>
                  <a:pt x="8395" y="12197"/>
                  <a:pt x="8367" y="18084"/>
                </a:cubicBezTo>
                <a:lnTo>
                  <a:pt x="11616" y="18084"/>
                </a:lnTo>
                <a:lnTo>
                  <a:pt x="11616" y="12628"/>
                </a:lnTo>
                <a:cubicBezTo>
                  <a:pt x="11616" y="12272"/>
                  <a:pt x="11648" y="12009"/>
                  <a:pt x="11714" y="11840"/>
                </a:cubicBezTo>
                <a:cubicBezTo>
                  <a:pt x="11855" y="11512"/>
                  <a:pt x="12066" y="11233"/>
                  <a:pt x="12347" y="11004"/>
                </a:cubicBezTo>
                <a:cubicBezTo>
                  <a:pt x="12628" y="10774"/>
                  <a:pt x="12975" y="10659"/>
                  <a:pt x="13387" y="10659"/>
                </a:cubicBezTo>
                <a:cubicBezTo>
                  <a:pt x="14475" y="10659"/>
                  <a:pt x="15019" y="11395"/>
                  <a:pt x="15019" y="12867"/>
                </a:cubicBezTo>
                <a:cubicBezTo>
                  <a:pt x="15019" y="12867"/>
                  <a:pt x="15019" y="18084"/>
                  <a:pt x="15019" y="18084"/>
                </a:cubicBezTo>
                <a:close/>
                <a:moveTo>
                  <a:pt x="3333" y="18084"/>
                </a:moveTo>
                <a:lnTo>
                  <a:pt x="6581" y="18084"/>
                </a:lnTo>
                <a:lnTo>
                  <a:pt x="6581" y="8325"/>
                </a:lnTo>
                <a:lnTo>
                  <a:pt x="3333" y="8325"/>
                </a:lnTo>
                <a:cubicBezTo>
                  <a:pt x="3333" y="8325"/>
                  <a:pt x="3333" y="18084"/>
                  <a:pt x="3333" y="18084"/>
                </a:cubicBezTo>
                <a:close/>
                <a:moveTo>
                  <a:pt x="6792" y="5315"/>
                </a:moveTo>
                <a:cubicBezTo>
                  <a:pt x="6783" y="4828"/>
                  <a:pt x="6614" y="4425"/>
                  <a:pt x="6286" y="4106"/>
                </a:cubicBezTo>
                <a:cubicBezTo>
                  <a:pt x="5958" y="3787"/>
                  <a:pt x="5522" y="3629"/>
                  <a:pt x="4978" y="3629"/>
                </a:cubicBezTo>
                <a:cubicBezTo>
                  <a:pt x="4434" y="3629"/>
                  <a:pt x="3991" y="3787"/>
                  <a:pt x="3649" y="4106"/>
                </a:cubicBezTo>
                <a:cubicBezTo>
                  <a:pt x="3307" y="4425"/>
                  <a:pt x="3136" y="4828"/>
                  <a:pt x="3136" y="5315"/>
                </a:cubicBezTo>
                <a:cubicBezTo>
                  <a:pt x="3136" y="5794"/>
                  <a:pt x="3302" y="6194"/>
                  <a:pt x="3635" y="6518"/>
                </a:cubicBezTo>
                <a:cubicBezTo>
                  <a:pt x="3968" y="6841"/>
                  <a:pt x="4402" y="7003"/>
                  <a:pt x="4936" y="7003"/>
                </a:cubicBezTo>
                <a:lnTo>
                  <a:pt x="4950" y="7003"/>
                </a:lnTo>
                <a:cubicBezTo>
                  <a:pt x="5503" y="7003"/>
                  <a:pt x="5949" y="6841"/>
                  <a:pt x="6286" y="6518"/>
                </a:cubicBezTo>
                <a:cubicBezTo>
                  <a:pt x="6623" y="6194"/>
                  <a:pt x="6792" y="5794"/>
                  <a:pt x="6792" y="5315"/>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260">
            <a:extLst>
              <a:ext uri="{FF2B5EF4-FFF2-40B4-BE49-F238E27FC236}">
                <a16:creationId xmlns:a16="http://schemas.microsoft.com/office/drawing/2014/main" id="{85D01BED-1C3F-4C54-BCE4-14DB0717DA58}"/>
              </a:ext>
            </a:extLst>
          </p:cNvPr>
          <p:cNvSpPr>
            <a:spLocks/>
          </p:cNvSpPr>
          <p:nvPr/>
        </p:nvSpPr>
        <p:spPr bwMode="auto">
          <a:xfrm>
            <a:off x="11168144" y="6399272"/>
            <a:ext cx="368300" cy="368300"/>
          </a:xfrm>
          <a:custGeom>
            <a:avLst/>
            <a:gdLst/>
            <a:ahLst/>
            <a:cxnLst/>
            <a:rect l="0" t="0" r="r" b="b"/>
            <a:pathLst>
              <a:path w="21600" h="21600">
                <a:moveTo>
                  <a:pt x="17550" y="0"/>
                </a:moveTo>
                <a:cubicBezTo>
                  <a:pt x="18665" y="0"/>
                  <a:pt x="19619" y="396"/>
                  <a:pt x="20412" y="1188"/>
                </a:cubicBezTo>
                <a:cubicBezTo>
                  <a:pt x="21204" y="1980"/>
                  <a:pt x="21600" y="2934"/>
                  <a:pt x="21600" y="4050"/>
                </a:cubicBezTo>
                <a:lnTo>
                  <a:pt x="21600" y="17549"/>
                </a:lnTo>
                <a:cubicBezTo>
                  <a:pt x="21600" y="18665"/>
                  <a:pt x="21204" y="19619"/>
                  <a:pt x="20412" y="20412"/>
                </a:cubicBezTo>
                <a:cubicBezTo>
                  <a:pt x="19619" y="21204"/>
                  <a:pt x="18665" y="21600"/>
                  <a:pt x="17550" y="21600"/>
                </a:cubicBezTo>
                <a:lnTo>
                  <a:pt x="7355" y="21600"/>
                </a:lnTo>
                <a:cubicBezTo>
                  <a:pt x="8151" y="20456"/>
                  <a:pt x="8658" y="19471"/>
                  <a:pt x="8873" y="18647"/>
                </a:cubicBezTo>
                <a:cubicBezTo>
                  <a:pt x="8958" y="18327"/>
                  <a:pt x="9206" y="17348"/>
                  <a:pt x="9619" y="15708"/>
                </a:cubicBezTo>
                <a:cubicBezTo>
                  <a:pt x="9816" y="16074"/>
                  <a:pt x="10160" y="16388"/>
                  <a:pt x="10652" y="16649"/>
                </a:cubicBezTo>
                <a:cubicBezTo>
                  <a:pt x="11145" y="16912"/>
                  <a:pt x="11672" y="17043"/>
                  <a:pt x="12234" y="17043"/>
                </a:cubicBezTo>
                <a:cubicBezTo>
                  <a:pt x="13931" y="17043"/>
                  <a:pt x="15316" y="16352"/>
                  <a:pt x="16390" y="14969"/>
                </a:cubicBezTo>
                <a:cubicBezTo>
                  <a:pt x="17463" y="13587"/>
                  <a:pt x="18000" y="11836"/>
                  <a:pt x="18000" y="9717"/>
                </a:cubicBezTo>
                <a:cubicBezTo>
                  <a:pt x="18000" y="8929"/>
                  <a:pt x="17836" y="8168"/>
                  <a:pt x="17508" y="7432"/>
                </a:cubicBezTo>
                <a:cubicBezTo>
                  <a:pt x="17179" y="6696"/>
                  <a:pt x="16727" y="6044"/>
                  <a:pt x="16151" y="5477"/>
                </a:cubicBezTo>
                <a:cubicBezTo>
                  <a:pt x="15574" y="4910"/>
                  <a:pt x="14859" y="4456"/>
                  <a:pt x="14006" y="4114"/>
                </a:cubicBezTo>
                <a:cubicBezTo>
                  <a:pt x="13153" y="3771"/>
                  <a:pt x="12230" y="3600"/>
                  <a:pt x="11236" y="3600"/>
                </a:cubicBezTo>
                <a:cubicBezTo>
                  <a:pt x="10261" y="3600"/>
                  <a:pt x="9349" y="3733"/>
                  <a:pt x="8501" y="4001"/>
                </a:cubicBezTo>
                <a:cubicBezTo>
                  <a:pt x="7652" y="4268"/>
                  <a:pt x="6935" y="4627"/>
                  <a:pt x="6349" y="5076"/>
                </a:cubicBezTo>
                <a:cubicBezTo>
                  <a:pt x="5763" y="5526"/>
                  <a:pt x="5259" y="6040"/>
                  <a:pt x="4838" y="6617"/>
                </a:cubicBezTo>
                <a:cubicBezTo>
                  <a:pt x="4416" y="7192"/>
                  <a:pt x="4104" y="7792"/>
                  <a:pt x="3902" y="8416"/>
                </a:cubicBezTo>
                <a:cubicBezTo>
                  <a:pt x="3701" y="9040"/>
                  <a:pt x="3600" y="9661"/>
                  <a:pt x="3600" y="10280"/>
                </a:cubicBezTo>
                <a:cubicBezTo>
                  <a:pt x="3600" y="11236"/>
                  <a:pt x="3785" y="12079"/>
                  <a:pt x="4155" y="12811"/>
                </a:cubicBezTo>
                <a:cubicBezTo>
                  <a:pt x="4526" y="13542"/>
                  <a:pt x="5072" y="14058"/>
                  <a:pt x="5794" y="14357"/>
                </a:cubicBezTo>
                <a:cubicBezTo>
                  <a:pt x="5915" y="14404"/>
                  <a:pt x="6026" y="14404"/>
                  <a:pt x="6124" y="14357"/>
                </a:cubicBezTo>
                <a:cubicBezTo>
                  <a:pt x="6223" y="14311"/>
                  <a:pt x="6290" y="14221"/>
                  <a:pt x="6328" y="14090"/>
                </a:cubicBezTo>
                <a:cubicBezTo>
                  <a:pt x="6422" y="13677"/>
                  <a:pt x="6492" y="13393"/>
                  <a:pt x="6539" y="13233"/>
                </a:cubicBezTo>
                <a:cubicBezTo>
                  <a:pt x="6595" y="13017"/>
                  <a:pt x="6544" y="12821"/>
                  <a:pt x="6384" y="12641"/>
                </a:cubicBezTo>
                <a:cubicBezTo>
                  <a:pt x="5915" y="12061"/>
                  <a:pt x="5681" y="11357"/>
                  <a:pt x="5681" y="10532"/>
                </a:cubicBezTo>
                <a:cubicBezTo>
                  <a:pt x="5681" y="9127"/>
                  <a:pt x="6166" y="7924"/>
                  <a:pt x="7137" y="6926"/>
                </a:cubicBezTo>
                <a:cubicBezTo>
                  <a:pt x="8107" y="5927"/>
                  <a:pt x="9375" y="5428"/>
                  <a:pt x="10941" y="5428"/>
                </a:cubicBezTo>
                <a:cubicBezTo>
                  <a:pt x="12338" y="5428"/>
                  <a:pt x="13427" y="5808"/>
                  <a:pt x="14210" y="6567"/>
                </a:cubicBezTo>
                <a:cubicBezTo>
                  <a:pt x="14993" y="7326"/>
                  <a:pt x="15384" y="8311"/>
                  <a:pt x="15384" y="9520"/>
                </a:cubicBezTo>
                <a:cubicBezTo>
                  <a:pt x="15384" y="11095"/>
                  <a:pt x="15068" y="12436"/>
                  <a:pt x="14435" y="13542"/>
                </a:cubicBezTo>
                <a:cubicBezTo>
                  <a:pt x="13802" y="14648"/>
                  <a:pt x="12989" y="15201"/>
                  <a:pt x="11995" y="15201"/>
                </a:cubicBezTo>
                <a:cubicBezTo>
                  <a:pt x="11433" y="15201"/>
                  <a:pt x="10978" y="14997"/>
                  <a:pt x="10631" y="14589"/>
                </a:cubicBezTo>
                <a:cubicBezTo>
                  <a:pt x="10284" y="14182"/>
                  <a:pt x="10176" y="13697"/>
                  <a:pt x="10308" y="13134"/>
                </a:cubicBezTo>
                <a:cubicBezTo>
                  <a:pt x="10383" y="12816"/>
                  <a:pt x="10507" y="12382"/>
                  <a:pt x="10681" y="11834"/>
                </a:cubicBezTo>
                <a:cubicBezTo>
                  <a:pt x="10854" y="11285"/>
                  <a:pt x="10992" y="10807"/>
                  <a:pt x="11095" y="10399"/>
                </a:cubicBezTo>
                <a:cubicBezTo>
                  <a:pt x="11198" y="9991"/>
                  <a:pt x="11250" y="9642"/>
                  <a:pt x="11250" y="9351"/>
                </a:cubicBezTo>
                <a:cubicBezTo>
                  <a:pt x="11250" y="8892"/>
                  <a:pt x="11126" y="8511"/>
                  <a:pt x="10877" y="8205"/>
                </a:cubicBezTo>
                <a:cubicBezTo>
                  <a:pt x="10629" y="7901"/>
                  <a:pt x="10275" y="7748"/>
                  <a:pt x="9816" y="7748"/>
                </a:cubicBezTo>
                <a:cubicBezTo>
                  <a:pt x="9244" y="7748"/>
                  <a:pt x="8759" y="8013"/>
                  <a:pt x="8360" y="8543"/>
                </a:cubicBezTo>
                <a:cubicBezTo>
                  <a:pt x="7962" y="9073"/>
                  <a:pt x="7763" y="9726"/>
                  <a:pt x="7763" y="10504"/>
                </a:cubicBezTo>
                <a:cubicBezTo>
                  <a:pt x="7763" y="11179"/>
                  <a:pt x="7875" y="11746"/>
                  <a:pt x="8100" y="12206"/>
                </a:cubicBezTo>
                <a:lnTo>
                  <a:pt x="6722" y="18028"/>
                </a:lnTo>
                <a:cubicBezTo>
                  <a:pt x="6497" y="18966"/>
                  <a:pt x="6464" y="20155"/>
                  <a:pt x="6623"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cubicBezTo>
                  <a:pt x="4050" y="0"/>
                  <a:pt x="17550" y="0"/>
                  <a:pt x="17550" y="0"/>
                </a:cubicBezTo>
                <a:close/>
                <a:moveTo>
                  <a:pt x="17550" y="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46" name="AutoShape 293">
            <a:extLst>
              <a:ext uri="{FF2B5EF4-FFF2-40B4-BE49-F238E27FC236}">
                <a16:creationId xmlns:a16="http://schemas.microsoft.com/office/drawing/2014/main" id="{CEEAF134-16AE-4965-A9C1-539B637FBA8C}"/>
              </a:ext>
            </a:extLst>
          </p:cNvPr>
          <p:cNvSpPr>
            <a:spLocks/>
          </p:cNvSpPr>
          <p:nvPr/>
        </p:nvSpPr>
        <p:spPr bwMode="auto">
          <a:xfrm>
            <a:off x="10240530" y="6416224"/>
            <a:ext cx="368300" cy="368300"/>
          </a:xfrm>
          <a:custGeom>
            <a:avLst/>
            <a:gdLst/>
            <a:ahLst/>
            <a:cxnLst/>
            <a:rect l="0" t="0" r="r" b="b"/>
            <a:pathLst>
              <a:path w="21600" h="21600">
                <a:moveTo>
                  <a:pt x="6673" y="17473"/>
                </a:moveTo>
                <a:cubicBezTo>
                  <a:pt x="7024" y="17120"/>
                  <a:pt x="7200" y="16697"/>
                  <a:pt x="7200" y="16200"/>
                </a:cubicBezTo>
                <a:cubicBezTo>
                  <a:pt x="7200" y="15703"/>
                  <a:pt x="7024" y="15279"/>
                  <a:pt x="6673" y="14927"/>
                </a:cubicBezTo>
                <a:cubicBezTo>
                  <a:pt x="6321" y="14576"/>
                  <a:pt x="5897" y="14400"/>
                  <a:pt x="5400" y="14400"/>
                </a:cubicBezTo>
                <a:cubicBezTo>
                  <a:pt x="4903" y="14400"/>
                  <a:pt x="4479" y="14576"/>
                  <a:pt x="4127" y="14927"/>
                </a:cubicBezTo>
                <a:cubicBezTo>
                  <a:pt x="3776" y="15279"/>
                  <a:pt x="3600" y="15703"/>
                  <a:pt x="3600" y="16200"/>
                </a:cubicBezTo>
                <a:cubicBezTo>
                  <a:pt x="3600" y="16697"/>
                  <a:pt x="3776" y="17120"/>
                  <a:pt x="4127" y="17473"/>
                </a:cubicBezTo>
                <a:cubicBezTo>
                  <a:pt x="4479" y="17824"/>
                  <a:pt x="4903" y="17999"/>
                  <a:pt x="5400" y="17999"/>
                </a:cubicBezTo>
                <a:cubicBezTo>
                  <a:pt x="5897" y="17999"/>
                  <a:pt x="6321" y="17824"/>
                  <a:pt x="6673" y="17473"/>
                </a:cubicBezTo>
                <a:close/>
                <a:moveTo>
                  <a:pt x="12136" y="17522"/>
                </a:moveTo>
                <a:cubicBezTo>
                  <a:pt x="12014" y="15346"/>
                  <a:pt x="11184" y="13490"/>
                  <a:pt x="9647" y="11953"/>
                </a:cubicBezTo>
                <a:cubicBezTo>
                  <a:pt x="8109" y="10415"/>
                  <a:pt x="6253" y="9585"/>
                  <a:pt x="4078" y="9464"/>
                </a:cubicBezTo>
                <a:cubicBezTo>
                  <a:pt x="3947" y="9454"/>
                  <a:pt x="3834" y="9497"/>
                  <a:pt x="3741" y="9590"/>
                </a:cubicBezTo>
                <a:cubicBezTo>
                  <a:pt x="3647" y="9685"/>
                  <a:pt x="3600" y="9792"/>
                  <a:pt x="3600" y="9914"/>
                </a:cubicBezTo>
                <a:lnTo>
                  <a:pt x="3600" y="11714"/>
                </a:lnTo>
                <a:cubicBezTo>
                  <a:pt x="3600" y="11835"/>
                  <a:pt x="3640" y="11939"/>
                  <a:pt x="3720" y="12023"/>
                </a:cubicBezTo>
                <a:cubicBezTo>
                  <a:pt x="3799" y="12108"/>
                  <a:pt x="3900" y="12155"/>
                  <a:pt x="4022" y="12163"/>
                </a:cubicBezTo>
                <a:cubicBezTo>
                  <a:pt x="5466" y="12268"/>
                  <a:pt x="6703" y="12835"/>
                  <a:pt x="7734" y="13866"/>
                </a:cubicBezTo>
                <a:cubicBezTo>
                  <a:pt x="8766" y="14897"/>
                  <a:pt x="9333" y="16135"/>
                  <a:pt x="9436" y="17578"/>
                </a:cubicBezTo>
                <a:cubicBezTo>
                  <a:pt x="9445" y="17700"/>
                  <a:pt x="9492" y="17801"/>
                  <a:pt x="9577" y="17880"/>
                </a:cubicBezTo>
                <a:cubicBezTo>
                  <a:pt x="9661" y="17960"/>
                  <a:pt x="9764" y="17999"/>
                  <a:pt x="9886" y="17999"/>
                </a:cubicBezTo>
                <a:lnTo>
                  <a:pt x="11686" y="17999"/>
                </a:lnTo>
                <a:cubicBezTo>
                  <a:pt x="11808" y="17999"/>
                  <a:pt x="11916" y="17953"/>
                  <a:pt x="12009" y="17859"/>
                </a:cubicBezTo>
                <a:cubicBezTo>
                  <a:pt x="12103" y="17766"/>
                  <a:pt x="12145" y="17653"/>
                  <a:pt x="12136" y="17522"/>
                </a:cubicBezTo>
                <a:close/>
                <a:moveTo>
                  <a:pt x="17536" y="17535"/>
                </a:moveTo>
                <a:cubicBezTo>
                  <a:pt x="17489" y="16092"/>
                  <a:pt x="17227" y="14697"/>
                  <a:pt x="16749" y="13352"/>
                </a:cubicBezTo>
                <a:cubicBezTo>
                  <a:pt x="16270" y="12007"/>
                  <a:pt x="15616" y="10788"/>
                  <a:pt x="14787" y="9696"/>
                </a:cubicBezTo>
                <a:cubicBezTo>
                  <a:pt x="13957" y="8603"/>
                  <a:pt x="12996" y="7643"/>
                  <a:pt x="11904" y="6813"/>
                </a:cubicBezTo>
                <a:cubicBezTo>
                  <a:pt x="10812" y="5983"/>
                  <a:pt x="9593" y="5329"/>
                  <a:pt x="8248" y="4852"/>
                </a:cubicBezTo>
                <a:cubicBezTo>
                  <a:pt x="6902" y="4373"/>
                  <a:pt x="5508" y="4110"/>
                  <a:pt x="4064" y="4063"/>
                </a:cubicBezTo>
                <a:cubicBezTo>
                  <a:pt x="3933" y="4055"/>
                  <a:pt x="3825" y="4097"/>
                  <a:pt x="3741" y="4190"/>
                </a:cubicBezTo>
                <a:cubicBezTo>
                  <a:pt x="3647" y="4284"/>
                  <a:pt x="3600" y="4392"/>
                  <a:pt x="3600" y="4514"/>
                </a:cubicBezTo>
                <a:lnTo>
                  <a:pt x="3600" y="6314"/>
                </a:lnTo>
                <a:cubicBezTo>
                  <a:pt x="3600" y="6435"/>
                  <a:pt x="3642" y="6538"/>
                  <a:pt x="3727" y="6623"/>
                </a:cubicBezTo>
                <a:cubicBezTo>
                  <a:pt x="3811" y="6708"/>
                  <a:pt x="3914" y="6754"/>
                  <a:pt x="4036" y="6764"/>
                </a:cubicBezTo>
                <a:cubicBezTo>
                  <a:pt x="5949" y="6829"/>
                  <a:pt x="7720" y="7352"/>
                  <a:pt x="9351" y="8332"/>
                </a:cubicBezTo>
                <a:cubicBezTo>
                  <a:pt x="10983" y="9312"/>
                  <a:pt x="12288" y="10616"/>
                  <a:pt x="13268" y="12248"/>
                </a:cubicBezTo>
                <a:cubicBezTo>
                  <a:pt x="14248" y="13879"/>
                  <a:pt x="14770" y="15651"/>
                  <a:pt x="14836" y="17564"/>
                </a:cubicBezTo>
                <a:cubicBezTo>
                  <a:pt x="14845" y="17686"/>
                  <a:pt x="14892" y="17789"/>
                  <a:pt x="14977" y="17873"/>
                </a:cubicBezTo>
                <a:cubicBezTo>
                  <a:pt x="15061" y="17958"/>
                  <a:pt x="15164" y="17999"/>
                  <a:pt x="15286" y="17999"/>
                </a:cubicBezTo>
                <a:lnTo>
                  <a:pt x="17086" y="17999"/>
                </a:lnTo>
                <a:cubicBezTo>
                  <a:pt x="17208" y="17999"/>
                  <a:pt x="17316" y="17953"/>
                  <a:pt x="17409" y="17859"/>
                </a:cubicBezTo>
                <a:cubicBezTo>
                  <a:pt x="17512" y="17775"/>
                  <a:pt x="17555" y="17667"/>
                  <a:pt x="17536" y="17535"/>
                </a:cubicBezTo>
                <a:close/>
                <a:moveTo>
                  <a:pt x="21600" y="4050"/>
                </a:moveTo>
                <a:lnTo>
                  <a:pt x="21600" y="17550"/>
                </a:lnTo>
                <a:cubicBezTo>
                  <a:pt x="21600" y="18666"/>
                  <a:pt x="21204" y="19620"/>
                  <a:pt x="20412" y="20412"/>
                </a:cubicBezTo>
                <a:cubicBezTo>
                  <a:pt x="19619" y="21203"/>
                  <a:pt x="18665" y="21600"/>
                  <a:pt x="17550" y="21600"/>
                </a:cubicBezTo>
                <a:lnTo>
                  <a:pt x="4050" y="21600"/>
                </a:lnTo>
                <a:cubicBezTo>
                  <a:pt x="2934" y="21600"/>
                  <a:pt x="1980" y="21203"/>
                  <a:pt x="1188" y="20412"/>
                </a:cubicBezTo>
                <a:cubicBezTo>
                  <a:pt x="396" y="19620"/>
                  <a:pt x="0" y="18666"/>
                  <a:pt x="0" y="17550"/>
                </a:cubicBezTo>
                <a:lnTo>
                  <a:pt x="0" y="4050"/>
                </a:lnTo>
                <a:cubicBezTo>
                  <a:pt x="0" y="2934"/>
                  <a:pt x="396" y="1980"/>
                  <a:pt x="1188" y="1187"/>
                </a:cubicBezTo>
                <a:cubicBezTo>
                  <a:pt x="1980" y="395"/>
                  <a:pt x="2934" y="0"/>
                  <a:pt x="4050" y="0"/>
                </a:cubicBezTo>
                <a:lnTo>
                  <a:pt x="17550" y="0"/>
                </a:lnTo>
                <a:cubicBezTo>
                  <a:pt x="18665" y="0"/>
                  <a:pt x="19619" y="395"/>
                  <a:pt x="20412" y="1187"/>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47" name="AutoShape 374">
            <a:extLst>
              <a:ext uri="{FF2B5EF4-FFF2-40B4-BE49-F238E27FC236}">
                <a16:creationId xmlns:a16="http://schemas.microsoft.com/office/drawing/2014/main" id="{A28D3CDA-6AD0-46EF-A96C-043CE7E1A31D}"/>
              </a:ext>
            </a:extLst>
          </p:cNvPr>
          <p:cNvSpPr>
            <a:spLocks/>
          </p:cNvSpPr>
          <p:nvPr/>
        </p:nvSpPr>
        <p:spPr bwMode="auto">
          <a:xfrm>
            <a:off x="9805272" y="6416224"/>
            <a:ext cx="369887" cy="368300"/>
          </a:xfrm>
          <a:custGeom>
            <a:avLst/>
            <a:gdLst/>
            <a:ahLst/>
            <a:cxnLst/>
            <a:rect l="0" t="0" r="r" b="b"/>
            <a:pathLst>
              <a:path w="21600" h="21600">
                <a:moveTo>
                  <a:pt x="15792" y="18013"/>
                </a:moveTo>
                <a:lnTo>
                  <a:pt x="15792" y="15468"/>
                </a:lnTo>
                <a:cubicBezTo>
                  <a:pt x="14967" y="15994"/>
                  <a:pt x="14152" y="16255"/>
                  <a:pt x="13345" y="16255"/>
                </a:cubicBezTo>
                <a:cubicBezTo>
                  <a:pt x="12867" y="16255"/>
                  <a:pt x="12454" y="16148"/>
                  <a:pt x="12108" y="15932"/>
                </a:cubicBezTo>
                <a:cubicBezTo>
                  <a:pt x="11836" y="15773"/>
                  <a:pt x="11653" y="15562"/>
                  <a:pt x="11559" y="15300"/>
                </a:cubicBezTo>
                <a:cubicBezTo>
                  <a:pt x="11456" y="15018"/>
                  <a:pt x="11405" y="14414"/>
                  <a:pt x="11405" y="13486"/>
                </a:cubicBezTo>
                <a:lnTo>
                  <a:pt x="11405" y="9337"/>
                </a:lnTo>
                <a:lnTo>
                  <a:pt x="15258" y="9337"/>
                </a:lnTo>
                <a:lnTo>
                  <a:pt x="15258" y="6792"/>
                </a:lnTo>
                <a:lnTo>
                  <a:pt x="11405" y="6792"/>
                </a:lnTo>
                <a:lnTo>
                  <a:pt x="11405" y="2699"/>
                </a:lnTo>
                <a:lnTo>
                  <a:pt x="9099" y="2699"/>
                </a:lnTo>
                <a:cubicBezTo>
                  <a:pt x="8995" y="3544"/>
                  <a:pt x="8808" y="4233"/>
                  <a:pt x="8536" y="4767"/>
                </a:cubicBezTo>
                <a:cubicBezTo>
                  <a:pt x="8264" y="5302"/>
                  <a:pt x="7898" y="5766"/>
                  <a:pt x="7439" y="6159"/>
                </a:cubicBezTo>
                <a:cubicBezTo>
                  <a:pt x="6989" y="6534"/>
                  <a:pt x="6445" y="6830"/>
                  <a:pt x="5808" y="7045"/>
                </a:cubicBezTo>
                <a:lnTo>
                  <a:pt x="5808" y="9337"/>
                </a:lnTo>
                <a:lnTo>
                  <a:pt x="7594" y="9337"/>
                </a:lnTo>
                <a:lnTo>
                  <a:pt x="7594" y="15018"/>
                </a:lnTo>
                <a:cubicBezTo>
                  <a:pt x="7594" y="15749"/>
                  <a:pt x="7673" y="16317"/>
                  <a:pt x="7833" y="16720"/>
                </a:cubicBezTo>
                <a:cubicBezTo>
                  <a:pt x="7992" y="17113"/>
                  <a:pt x="8269" y="17479"/>
                  <a:pt x="8662" y="17817"/>
                </a:cubicBezTo>
                <a:cubicBezTo>
                  <a:pt x="9065" y="18164"/>
                  <a:pt x="9553" y="18430"/>
                  <a:pt x="10125" y="18618"/>
                </a:cubicBezTo>
                <a:cubicBezTo>
                  <a:pt x="10706" y="18806"/>
                  <a:pt x="11363" y="18899"/>
                  <a:pt x="12094" y="18899"/>
                </a:cubicBezTo>
                <a:cubicBezTo>
                  <a:pt x="12722" y="18899"/>
                  <a:pt x="13326" y="18834"/>
                  <a:pt x="13908" y="18703"/>
                </a:cubicBezTo>
                <a:cubicBezTo>
                  <a:pt x="14442" y="18581"/>
                  <a:pt x="15070" y="18351"/>
                  <a:pt x="15792" y="18013"/>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48" name="AutoShape 377">
            <a:extLst>
              <a:ext uri="{FF2B5EF4-FFF2-40B4-BE49-F238E27FC236}">
                <a16:creationId xmlns:a16="http://schemas.microsoft.com/office/drawing/2014/main" id="{89B81736-00DC-4810-A4E6-F65703D89D30}"/>
              </a:ext>
            </a:extLst>
          </p:cNvPr>
          <p:cNvSpPr>
            <a:spLocks/>
          </p:cNvSpPr>
          <p:nvPr/>
        </p:nvSpPr>
        <p:spPr bwMode="auto">
          <a:xfrm>
            <a:off x="8418909" y="6416224"/>
            <a:ext cx="369888" cy="368300"/>
          </a:xfrm>
          <a:custGeom>
            <a:avLst/>
            <a:gdLst/>
            <a:ahLst/>
            <a:cxnLst/>
            <a:rect l="0" t="0" r="r" b="b"/>
            <a:pathLst>
              <a:path w="21600" h="21600">
                <a:moveTo>
                  <a:pt x="18000" y="6779"/>
                </a:moveTo>
                <a:cubicBezTo>
                  <a:pt x="17475" y="7013"/>
                  <a:pt x="16908" y="7171"/>
                  <a:pt x="16298" y="7256"/>
                </a:cubicBezTo>
                <a:cubicBezTo>
                  <a:pt x="16936" y="6882"/>
                  <a:pt x="17372" y="6333"/>
                  <a:pt x="17606" y="5611"/>
                </a:cubicBezTo>
                <a:cubicBezTo>
                  <a:pt x="16997" y="5967"/>
                  <a:pt x="16369" y="6207"/>
                  <a:pt x="15722" y="6328"/>
                </a:cubicBezTo>
                <a:cubicBezTo>
                  <a:pt x="15150" y="5709"/>
                  <a:pt x="14433" y="5400"/>
                  <a:pt x="13570" y="5400"/>
                </a:cubicBezTo>
                <a:cubicBezTo>
                  <a:pt x="12755" y="5400"/>
                  <a:pt x="12059" y="5688"/>
                  <a:pt x="11482" y="6264"/>
                </a:cubicBezTo>
                <a:cubicBezTo>
                  <a:pt x="10906" y="6841"/>
                  <a:pt x="10617" y="7537"/>
                  <a:pt x="10617" y="8353"/>
                </a:cubicBezTo>
                <a:cubicBezTo>
                  <a:pt x="10617" y="8625"/>
                  <a:pt x="10640" y="8849"/>
                  <a:pt x="10687" y="9027"/>
                </a:cubicBezTo>
                <a:cubicBezTo>
                  <a:pt x="9478" y="8962"/>
                  <a:pt x="8344" y="8658"/>
                  <a:pt x="7284" y="8114"/>
                </a:cubicBezTo>
                <a:cubicBezTo>
                  <a:pt x="6225" y="7570"/>
                  <a:pt x="5325" y="6844"/>
                  <a:pt x="4584" y="5934"/>
                </a:cubicBezTo>
                <a:cubicBezTo>
                  <a:pt x="4313" y="6403"/>
                  <a:pt x="4177" y="6900"/>
                  <a:pt x="4177" y="7424"/>
                </a:cubicBezTo>
                <a:cubicBezTo>
                  <a:pt x="4177" y="8493"/>
                  <a:pt x="4603" y="9313"/>
                  <a:pt x="5456" y="9885"/>
                </a:cubicBezTo>
                <a:cubicBezTo>
                  <a:pt x="5016" y="9877"/>
                  <a:pt x="4547" y="9754"/>
                  <a:pt x="4050" y="9520"/>
                </a:cubicBezTo>
                <a:lnTo>
                  <a:pt x="4050" y="9548"/>
                </a:lnTo>
                <a:cubicBezTo>
                  <a:pt x="4050" y="10251"/>
                  <a:pt x="4284" y="10877"/>
                  <a:pt x="4753" y="11426"/>
                </a:cubicBezTo>
                <a:cubicBezTo>
                  <a:pt x="5222" y="11974"/>
                  <a:pt x="5799" y="12314"/>
                  <a:pt x="6483" y="12445"/>
                </a:cubicBezTo>
                <a:cubicBezTo>
                  <a:pt x="6211" y="12520"/>
                  <a:pt x="5972" y="12558"/>
                  <a:pt x="5766" y="12558"/>
                </a:cubicBezTo>
                <a:cubicBezTo>
                  <a:pt x="5644" y="12558"/>
                  <a:pt x="5461" y="12538"/>
                  <a:pt x="5217" y="12501"/>
                </a:cubicBezTo>
                <a:cubicBezTo>
                  <a:pt x="5414" y="13092"/>
                  <a:pt x="5763" y="13579"/>
                  <a:pt x="6265" y="13963"/>
                </a:cubicBezTo>
                <a:cubicBezTo>
                  <a:pt x="6766" y="14348"/>
                  <a:pt x="7336" y="14545"/>
                  <a:pt x="7973" y="14554"/>
                </a:cubicBezTo>
                <a:cubicBezTo>
                  <a:pt x="6886" y="15398"/>
                  <a:pt x="5662" y="15819"/>
                  <a:pt x="4303" y="15819"/>
                </a:cubicBezTo>
                <a:cubicBezTo>
                  <a:pt x="4059" y="15819"/>
                  <a:pt x="3825" y="15806"/>
                  <a:pt x="3600" y="15778"/>
                </a:cubicBezTo>
                <a:cubicBezTo>
                  <a:pt x="4987" y="16659"/>
                  <a:pt x="6497" y="17100"/>
                  <a:pt x="8128" y="17100"/>
                </a:cubicBezTo>
                <a:cubicBezTo>
                  <a:pt x="9178" y="17100"/>
                  <a:pt x="10162" y="16933"/>
                  <a:pt x="11081" y="16600"/>
                </a:cubicBezTo>
                <a:cubicBezTo>
                  <a:pt x="12000" y="16268"/>
                  <a:pt x="12787" y="15822"/>
                  <a:pt x="13444" y="15265"/>
                </a:cubicBezTo>
                <a:cubicBezTo>
                  <a:pt x="14100" y="14707"/>
                  <a:pt x="14665" y="14064"/>
                  <a:pt x="15138" y="13337"/>
                </a:cubicBezTo>
                <a:cubicBezTo>
                  <a:pt x="15612" y="12612"/>
                  <a:pt x="15963" y="11852"/>
                  <a:pt x="16193" y="11060"/>
                </a:cubicBezTo>
                <a:cubicBezTo>
                  <a:pt x="16423" y="10267"/>
                  <a:pt x="16537" y="9478"/>
                  <a:pt x="16537" y="8690"/>
                </a:cubicBezTo>
                <a:cubicBezTo>
                  <a:pt x="16537" y="8522"/>
                  <a:pt x="16533" y="8395"/>
                  <a:pt x="16523" y="8311"/>
                </a:cubicBezTo>
                <a:cubicBezTo>
                  <a:pt x="17114" y="7889"/>
                  <a:pt x="17606" y="7378"/>
                  <a:pt x="18000" y="6779"/>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0" name="Picture 2" descr="Image result for instagram icon">
            <a:extLst>
              <a:ext uri="{FF2B5EF4-FFF2-40B4-BE49-F238E27FC236}">
                <a16:creationId xmlns:a16="http://schemas.microsoft.com/office/drawing/2014/main" id="{B6C87DA0-8A36-47AF-8D1B-3DD2CFE1AF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3987" y="641622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snapchat icon">
            <a:extLst>
              <a:ext uri="{FF2B5EF4-FFF2-40B4-BE49-F238E27FC236}">
                <a16:creationId xmlns:a16="http://schemas.microsoft.com/office/drawing/2014/main" id="{F14A61AA-FBC3-420C-B391-C29DD8199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8184" y="63548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ddit icon">
            <a:extLst>
              <a:ext uri="{FF2B5EF4-FFF2-40B4-BE49-F238E27FC236}">
                <a16:creationId xmlns:a16="http://schemas.microsoft.com/office/drawing/2014/main" id="{25C42628-F42E-4A33-8E0E-54FE631C1DE5}"/>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974484" y="6401812"/>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D52A868-11D4-4D55-9DF7-B0EC64B01A6D}"/>
              </a:ext>
            </a:extLst>
          </p:cNvPr>
          <p:cNvPicPr>
            <a:picLocks noChangeAspect="1"/>
          </p:cNvPicPr>
          <p:nvPr/>
        </p:nvPicPr>
        <p:blipFill rotWithShape="1">
          <a:blip r:embed="rId6"/>
          <a:srcRect t="8777" r="29490"/>
          <a:stretch/>
        </p:blipFill>
        <p:spPr>
          <a:xfrm>
            <a:off x="2541454" y="1421607"/>
            <a:ext cx="7064928" cy="4783780"/>
          </a:xfrm>
          <a:prstGeom prst="rect">
            <a:avLst/>
          </a:prstGeom>
        </p:spPr>
      </p:pic>
      <p:sp>
        <p:nvSpPr>
          <p:cNvPr id="38" name="Shape 9168">
            <a:extLst>
              <a:ext uri="{FF2B5EF4-FFF2-40B4-BE49-F238E27FC236}">
                <a16:creationId xmlns:a16="http://schemas.microsoft.com/office/drawing/2014/main" id="{8B2193C5-E88F-45DE-ABB4-BF2CDBEF4FBC}"/>
              </a:ext>
            </a:extLst>
          </p:cNvPr>
          <p:cNvSpPr/>
          <p:nvPr/>
        </p:nvSpPr>
        <p:spPr>
          <a:xfrm>
            <a:off x="3798762" y="1782092"/>
            <a:ext cx="4594475"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nSpc>
                <a:spcPct val="100000"/>
              </a:lnSpc>
              <a:defRPr sz="3200"/>
            </a:pPr>
            <a:r>
              <a:rPr lang="en-US" sz="2400" dirty="0">
                <a:solidFill>
                  <a:srgbClr val="0070C0"/>
                </a:solidFill>
                <a:latin typeface="Lato Medium"/>
                <a:ea typeface="Open Sans" panose="020B0606030504020204" pitchFamily="34" charset="0"/>
                <a:cs typeface="Open Sans" panose="020B0606030504020204" pitchFamily="34" charset="0"/>
              </a:rPr>
              <a:t>Americans with a </a:t>
            </a:r>
          </a:p>
          <a:p>
            <a:pPr>
              <a:lnSpc>
                <a:spcPct val="100000"/>
              </a:lnSpc>
              <a:defRPr sz="3200"/>
            </a:pPr>
            <a:r>
              <a:rPr lang="en-US" sz="2400" dirty="0">
                <a:solidFill>
                  <a:srgbClr val="0070C0"/>
                </a:solidFill>
                <a:latin typeface="Lato Medium"/>
                <a:ea typeface="Open Sans" panose="020B0606030504020204" pitchFamily="34" charset="0"/>
                <a:cs typeface="Open Sans" panose="020B0606030504020204" pitchFamily="34" charset="0"/>
              </a:rPr>
              <a:t>Social Media Profile</a:t>
            </a:r>
          </a:p>
        </p:txBody>
      </p:sp>
      <p:sp>
        <p:nvSpPr>
          <p:cNvPr id="6" name="Rectangle 5">
            <a:extLst>
              <a:ext uri="{FF2B5EF4-FFF2-40B4-BE49-F238E27FC236}">
                <a16:creationId xmlns:a16="http://schemas.microsoft.com/office/drawing/2014/main" id="{85536D39-F076-4A55-8657-A77E6C2FD999}"/>
              </a:ext>
            </a:extLst>
          </p:cNvPr>
          <p:cNvSpPr/>
          <p:nvPr/>
        </p:nvSpPr>
        <p:spPr>
          <a:xfrm>
            <a:off x="2541454" y="1421607"/>
            <a:ext cx="7109092" cy="478378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ichat icon">
            <a:extLst>
              <a:ext uri="{FF2B5EF4-FFF2-40B4-BE49-F238E27FC236}">
                <a16:creationId xmlns:a16="http://schemas.microsoft.com/office/drawing/2014/main" id="{32072DC5-449E-4FAA-89F1-3ED82DA2EB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58165" y="630793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whatsapp icon">
            <a:extLst>
              <a:ext uri="{FF2B5EF4-FFF2-40B4-BE49-F238E27FC236}">
                <a16:creationId xmlns:a16="http://schemas.microsoft.com/office/drawing/2014/main" id="{CE0BCD96-333D-4FB4-A215-D2B37BFDCC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89898" y="6332000"/>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181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5560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Title 11">
            <a:extLst>
              <a:ext uri="{FF2B5EF4-FFF2-40B4-BE49-F238E27FC236}">
                <a16:creationId xmlns:a16="http://schemas.microsoft.com/office/drawing/2014/main" id="{F2E885ED-598E-4A91-B24D-7FB42BB72181}"/>
              </a:ext>
            </a:extLst>
          </p:cNvPr>
          <p:cNvSpPr txBox="1">
            <a:spLocks/>
          </p:cNvSpPr>
          <p:nvPr/>
        </p:nvSpPr>
        <p:spPr>
          <a:xfrm>
            <a:off x="6556042" y="-30655"/>
            <a:ext cx="5635957"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Agency FB" panose="020B0503020202020204" pitchFamily="34" charset="0"/>
                <a:ea typeface="Roboto" panose="02000000000000000000" pitchFamily="2" charset="0"/>
                <a:cs typeface="Times New Roman" panose="02020603050405020304" pitchFamily="18" charset="0"/>
              </a:rPr>
              <a:t>Market</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Analysis</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&amp;</a:t>
            </a:r>
          </a:p>
          <a:p>
            <a:pPr algn="r"/>
            <a:r>
              <a:rPr lang="en-US" sz="3200" b="1" dirty="0">
                <a:latin typeface="Agency FB" panose="020B0503020202020204" pitchFamily="34" charset="0"/>
                <a:ea typeface="Roboto" panose="02000000000000000000" pitchFamily="2" charset="0"/>
                <a:cs typeface="Times New Roman" panose="02020603050405020304" pitchFamily="18" charset="0"/>
              </a:rPr>
              <a:t>Advertising &amp; Outreach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Solutions</a:t>
            </a:r>
          </a:p>
        </p:txBody>
      </p:sp>
      <p:sp>
        <p:nvSpPr>
          <p:cNvPr id="31" name="AutoShape 139">
            <a:extLst>
              <a:ext uri="{FF2B5EF4-FFF2-40B4-BE49-F238E27FC236}">
                <a16:creationId xmlns:a16="http://schemas.microsoft.com/office/drawing/2014/main" id="{C6D21D0D-D6AF-430B-8419-33F219D8908A}"/>
              </a:ext>
            </a:extLst>
          </p:cNvPr>
          <p:cNvSpPr>
            <a:spLocks/>
          </p:cNvSpPr>
          <p:nvPr/>
        </p:nvSpPr>
        <p:spPr bwMode="auto">
          <a:xfrm>
            <a:off x="7114478" y="6416224"/>
            <a:ext cx="368300" cy="368300"/>
          </a:xfrm>
          <a:custGeom>
            <a:avLst/>
            <a:gdLst/>
            <a:ahLst/>
            <a:cxnLst/>
            <a:rect l="0" t="0" r="r" b="b"/>
            <a:pathLst>
              <a:path w="21600" h="21600">
                <a:moveTo>
                  <a:pt x="18380" y="11109"/>
                </a:moveTo>
                <a:lnTo>
                  <a:pt x="18703" y="8030"/>
                </a:lnTo>
                <a:lnTo>
                  <a:pt x="15919" y="8030"/>
                </a:lnTo>
                <a:lnTo>
                  <a:pt x="15919" y="6497"/>
                </a:lnTo>
                <a:cubicBezTo>
                  <a:pt x="15919" y="6038"/>
                  <a:pt x="15991" y="5717"/>
                  <a:pt x="16137" y="5534"/>
                </a:cubicBezTo>
                <a:cubicBezTo>
                  <a:pt x="16282" y="5351"/>
                  <a:pt x="16617" y="5259"/>
                  <a:pt x="17142" y="5259"/>
                </a:cubicBezTo>
                <a:lnTo>
                  <a:pt x="18689" y="5259"/>
                </a:lnTo>
                <a:lnTo>
                  <a:pt x="18689" y="2180"/>
                </a:lnTo>
                <a:lnTo>
                  <a:pt x="16228" y="2180"/>
                </a:lnTo>
                <a:cubicBezTo>
                  <a:pt x="14803" y="2180"/>
                  <a:pt x="13781" y="2517"/>
                  <a:pt x="13162" y="3192"/>
                </a:cubicBezTo>
                <a:cubicBezTo>
                  <a:pt x="12544" y="3867"/>
                  <a:pt x="12234" y="4866"/>
                  <a:pt x="12234" y="6188"/>
                </a:cubicBezTo>
                <a:lnTo>
                  <a:pt x="12234" y="8030"/>
                </a:lnTo>
                <a:lnTo>
                  <a:pt x="10392" y="8030"/>
                </a:lnTo>
                <a:lnTo>
                  <a:pt x="10392" y="11109"/>
                </a:lnTo>
                <a:lnTo>
                  <a:pt x="12234" y="11109"/>
                </a:lnTo>
                <a:lnTo>
                  <a:pt x="12234" y="20039"/>
                </a:lnTo>
                <a:lnTo>
                  <a:pt x="15919" y="20039"/>
                </a:lnTo>
                <a:lnTo>
                  <a:pt x="15919" y="11109"/>
                </a:lnTo>
                <a:cubicBezTo>
                  <a:pt x="15919" y="11109"/>
                  <a:pt x="18380" y="11109"/>
                  <a:pt x="18380" y="11109"/>
                </a:cubicBezTo>
                <a:close/>
                <a:moveTo>
                  <a:pt x="21600" y="4050"/>
                </a:moveTo>
                <a:lnTo>
                  <a:pt x="21600" y="17550"/>
                </a:lnTo>
                <a:cubicBezTo>
                  <a:pt x="21600" y="18666"/>
                  <a:pt x="21204" y="19620"/>
                  <a:pt x="20412" y="20412"/>
                </a:cubicBezTo>
                <a:cubicBezTo>
                  <a:pt x="19619" y="21204"/>
                  <a:pt x="18665" y="21600"/>
                  <a:pt x="17550" y="21600"/>
                </a:cubicBezTo>
                <a:lnTo>
                  <a:pt x="4050" y="21600"/>
                </a:lnTo>
                <a:cubicBezTo>
                  <a:pt x="2934" y="21600"/>
                  <a:pt x="1980" y="21204"/>
                  <a:pt x="1188" y="20412"/>
                </a:cubicBezTo>
                <a:cubicBezTo>
                  <a:pt x="396" y="19620"/>
                  <a:pt x="0" y="18666"/>
                  <a:pt x="0" y="17550"/>
                </a:cubicBezTo>
                <a:lnTo>
                  <a:pt x="0" y="4050"/>
                </a:lnTo>
                <a:cubicBezTo>
                  <a:pt x="0" y="2935"/>
                  <a:pt x="396" y="1981"/>
                  <a:pt x="1188" y="1188"/>
                </a:cubicBezTo>
                <a:cubicBezTo>
                  <a:pt x="1980" y="396"/>
                  <a:pt x="2934" y="0"/>
                  <a:pt x="4050" y="0"/>
                </a:cubicBezTo>
                <a:lnTo>
                  <a:pt x="17550" y="0"/>
                </a:lnTo>
                <a:cubicBezTo>
                  <a:pt x="18665" y="0"/>
                  <a:pt x="19619" y="396"/>
                  <a:pt x="20412" y="1188"/>
                </a:cubicBezTo>
                <a:cubicBezTo>
                  <a:pt x="21204" y="1981"/>
                  <a:pt x="21600" y="2935"/>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3" name="AutoShape 181">
            <a:extLst>
              <a:ext uri="{FF2B5EF4-FFF2-40B4-BE49-F238E27FC236}">
                <a16:creationId xmlns:a16="http://schemas.microsoft.com/office/drawing/2014/main" id="{98533C4D-7303-4DFC-B130-EF661535E681}"/>
              </a:ext>
            </a:extLst>
          </p:cNvPr>
          <p:cNvSpPr>
            <a:spLocks/>
          </p:cNvSpPr>
          <p:nvPr/>
        </p:nvSpPr>
        <p:spPr bwMode="auto">
          <a:xfrm>
            <a:off x="10686230" y="6400069"/>
            <a:ext cx="368300" cy="368300"/>
          </a:xfrm>
          <a:custGeom>
            <a:avLst/>
            <a:gdLst/>
            <a:ahLst/>
            <a:cxnLst/>
            <a:rect l="0" t="0" r="r" b="b"/>
            <a:pathLst>
              <a:path w="21600" h="21600">
                <a:moveTo>
                  <a:pt x="7847" y="8480"/>
                </a:moveTo>
                <a:cubicBezTo>
                  <a:pt x="7847" y="9417"/>
                  <a:pt x="7643" y="10170"/>
                  <a:pt x="7235" y="10737"/>
                </a:cubicBezTo>
                <a:cubicBezTo>
                  <a:pt x="6827" y="11304"/>
                  <a:pt x="6169" y="11587"/>
                  <a:pt x="5259" y="11587"/>
                </a:cubicBezTo>
                <a:cubicBezTo>
                  <a:pt x="4781" y="11587"/>
                  <a:pt x="4326" y="11466"/>
                  <a:pt x="3895" y="11222"/>
                </a:cubicBezTo>
                <a:cubicBezTo>
                  <a:pt x="3464" y="10978"/>
                  <a:pt x="3098" y="10662"/>
                  <a:pt x="2799" y="10273"/>
                </a:cubicBezTo>
                <a:cubicBezTo>
                  <a:pt x="2498" y="9884"/>
                  <a:pt x="2236" y="9445"/>
                  <a:pt x="2011" y="8958"/>
                </a:cubicBezTo>
                <a:cubicBezTo>
                  <a:pt x="1786" y="8470"/>
                  <a:pt x="1619" y="7983"/>
                  <a:pt x="1512" y="7495"/>
                </a:cubicBezTo>
                <a:cubicBezTo>
                  <a:pt x="1404" y="7008"/>
                  <a:pt x="1350" y="6544"/>
                  <a:pt x="1350" y="6103"/>
                </a:cubicBezTo>
                <a:cubicBezTo>
                  <a:pt x="1350" y="5203"/>
                  <a:pt x="1591" y="4430"/>
                  <a:pt x="2074" y="3783"/>
                </a:cubicBezTo>
                <a:cubicBezTo>
                  <a:pt x="2557" y="3136"/>
                  <a:pt x="3234" y="2812"/>
                  <a:pt x="4106" y="2812"/>
                </a:cubicBezTo>
                <a:cubicBezTo>
                  <a:pt x="4725" y="2812"/>
                  <a:pt x="5283" y="3005"/>
                  <a:pt x="5780" y="3389"/>
                </a:cubicBezTo>
                <a:cubicBezTo>
                  <a:pt x="6277" y="3774"/>
                  <a:pt x="6670" y="4261"/>
                  <a:pt x="6961" y="4852"/>
                </a:cubicBezTo>
                <a:cubicBezTo>
                  <a:pt x="7251" y="5442"/>
                  <a:pt x="7472" y="6052"/>
                  <a:pt x="7622" y="6680"/>
                </a:cubicBezTo>
                <a:cubicBezTo>
                  <a:pt x="7772" y="7308"/>
                  <a:pt x="7847" y="7908"/>
                  <a:pt x="7847" y="8480"/>
                </a:cubicBezTo>
                <a:close/>
                <a:moveTo>
                  <a:pt x="9534" y="20602"/>
                </a:moveTo>
                <a:cubicBezTo>
                  <a:pt x="9534" y="20958"/>
                  <a:pt x="9487" y="21291"/>
                  <a:pt x="9394" y="21600"/>
                </a:cubicBezTo>
                <a:lnTo>
                  <a:pt x="4050" y="21600"/>
                </a:lnTo>
                <a:cubicBezTo>
                  <a:pt x="3159" y="21600"/>
                  <a:pt x="2355" y="21335"/>
                  <a:pt x="1638" y="20806"/>
                </a:cubicBezTo>
                <a:cubicBezTo>
                  <a:pt x="921" y="20275"/>
                  <a:pt x="436" y="19584"/>
                  <a:pt x="183" y="18731"/>
                </a:cubicBezTo>
                <a:cubicBezTo>
                  <a:pt x="408" y="18309"/>
                  <a:pt x="731" y="17947"/>
                  <a:pt x="1153" y="17641"/>
                </a:cubicBezTo>
                <a:cubicBezTo>
                  <a:pt x="1575" y="17337"/>
                  <a:pt x="2044" y="17105"/>
                  <a:pt x="2560" y="16945"/>
                </a:cubicBezTo>
                <a:cubicBezTo>
                  <a:pt x="3075" y="16787"/>
                  <a:pt x="3577" y="16674"/>
                  <a:pt x="4064" y="16607"/>
                </a:cubicBezTo>
                <a:cubicBezTo>
                  <a:pt x="4551" y="16542"/>
                  <a:pt x="5053" y="16509"/>
                  <a:pt x="5569" y="16509"/>
                </a:cubicBezTo>
                <a:cubicBezTo>
                  <a:pt x="5869" y="16509"/>
                  <a:pt x="6098" y="16519"/>
                  <a:pt x="6258" y="16537"/>
                </a:cubicBezTo>
                <a:cubicBezTo>
                  <a:pt x="6314" y="16575"/>
                  <a:pt x="6457" y="16674"/>
                  <a:pt x="6687" y="16833"/>
                </a:cubicBezTo>
                <a:cubicBezTo>
                  <a:pt x="6916" y="16993"/>
                  <a:pt x="7071" y="17100"/>
                  <a:pt x="7151" y="17156"/>
                </a:cubicBezTo>
                <a:cubicBezTo>
                  <a:pt x="7230" y="17213"/>
                  <a:pt x="7376" y="17321"/>
                  <a:pt x="7587" y="17480"/>
                </a:cubicBezTo>
                <a:cubicBezTo>
                  <a:pt x="7798" y="17640"/>
                  <a:pt x="7947" y="17759"/>
                  <a:pt x="8037" y="17839"/>
                </a:cubicBezTo>
                <a:cubicBezTo>
                  <a:pt x="8126" y="17918"/>
                  <a:pt x="8255" y="18038"/>
                  <a:pt x="8423" y="18197"/>
                </a:cubicBezTo>
                <a:cubicBezTo>
                  <a:pt x="8592" y="18357"/>
                  <a:pt x="8716" y="18494"/>
                  <a:pt x="8796" y="18612"/>
                </a:cubicBezTo>
                <a:cubicBezTo>
                  <a:pt x="8876" y="18729"/>
                  <a:pt x="8974" y="18872"/>
                  <a:pt x="9092" y="19040"/>
                </a:cubicBezTo>
                <a:cubicBezTo>
                  <a:pt x="9208" y="19210"/>
                  <a:pt x="9290" y="19371"/>
                  <a:pt x="9338" y="19525"/>
                </a:cubicBezTo>
                <a:cubicBezTo>
                  <a:pt x="9384" y="19680"/>
                  <a:pt x="9429" y="19849"/>
                  <a:pt x="9471" y="20032"/>
                </a:cubicBezTo>
                <a:cubicBezTo>
                  <a:pt x="9513" y="20215"/>
                  <a:pt x="9534" y="20404"/>
                  <a:pt x="9534" y="20602"/>
                </a:cubicBezTo>
                <a:close/>
                <a:moveTo>
                  <a:pt x="5414" y="15666"/>
                </a:moveTo>
                <a:cubicBezTo>
                  <a:pt x="3220" y="15731"/>
                  <a:pt x="1415" y="16130"/>
                  <a:pt x="0" y="16862"/>
                </a:cubicBezTo>
                <a:lnTo>
                  <a:pt x="0" y="10772"/>
                </a:lnTo>
                <a:cubicBezTo>
                  <a:pt x="965" y="11878"/>
                  <a:pt x="2245" y="12431"/>
                  <a:pt x="3839" y="12431"/>
                </a:cubicBezTo>
                <a:cubicBezTo>
                  <a:pt x="4139" y="12431"/>
                  <a:pt x="4467" y="12408"/>
                  <a:pt x="4823" y="12361"/>
                </a:cubicBezTo>
                <a:cubicBezTo>
                  <a:pt x="4626" y="12933"/>
                  <a:pt x="4528" y="13336"/>
                  <a:pt x="4528" y="13570"/>
                </a:cubicBezTo>
                <a:cubicBezTo>
                  <a:pt x="4528" y="14199"/>
                  <a:pt x="4823" y="14897"/>
                  <a:pt x="5414" y="15666"/>
                </a:cubicBezTo>
                <a:close/>
                <a:moveTo>
                  <a:pt x="21600" y="7200"/>
                </a:moveTo>
                <a:lnTo>
                  <a:pt x="21600" y="17550"/>
                </a:lnTo>
                <a:cubicBezTo>
                  <a:pt x="21600" y="18666"/>
                  <a:pt x="21204" y="19620"/>
                  <a:pt x="20412" y="20412"/>
                </a:cubicBezTo>
                <a:cubicBezTo>
                  <a:pt x="19619" y="21203"/>
                  <a:pt x="18665" y="21600"/>
                  <a:pt x="17550" y="21600"/>
                </a:cubicBezTo>
                <a:lnTo>
                  <a:pt x="10969" y="21600"/>
                </a:lnTo>
                <a:cubicBezTo>
                  <a:pt x="11334" y="20915"/>
                  <a:pt x="11517" y="20180"/>
                  <a:pt x="11517" y="19393"/>
                </a:cubicBezTo>
                <a:cubicBezTo>
                  <a:pt x="11517" y="18774"/>
                  <a:pt x="11414" y="18200"/>
                  <a:pt x="11208" y="17669"/>
                </a:cubicBezTo>
                <a:cubicBezTo>
                  <a:pt x="11002" y="17140"/>
                  <a:pt x="10741" y="16704"/>
                  <a:pt x="10427" y="16362"/>
                </a:cubicBezTo>
                <a:cubicBezTo>
                  <a:pt x="10113" y="16019"/>
                  <a:pt x="9776" y="15687"/>
                  <a:pt x="9415" y="15364"/>
                </a:cubicBezTo>
                <a:cubicBezTo>
                  <a:pt x="9054" y="15040"/>
                  <a:pt x="8716" y="14761"/>
                  <a:pt x="8402" y="14527"/>
                </a:cubicBezTo>
                <a:cubicBezTo>
                  <a:pt x="8088" y="14292"/>
                  <a:pt x="7828" y="14037"/>
                  <a:pt x="7622" y="13761"/>
                </a:cubicBezTo>
                <a:cubicBezTo>
                  <a:pt x="7416" y="13483"/>
                  <a:pt x="7312" y="13205"/>
                  <a:pt x="7312" y="12923"/>
                </a:cubicBezTo>
                <a:cubicBezTo>
                  <a:pt x="7312" y="12586"/>
                  <a:pt x="7420" y="12268"/>
                  <a:pt x="7636" y="11967"/>
                </a:cubicBezTo>
                <a:cubicBezTo>
                  <a:pt x="7852" y="11667"/>
                  <a:pt x="8114" y="11379"/>
                  <a:pt x="8423" y="11103"/>
                </a:cubicBezTo>
                <a:cubicBezTo>
                  <a:pt x="8733" y="10826"/>
                  <a:pt x="9040" y="10524"/>
                  <a:pt x="9345" y="10195"/>
                </a:cubicBezTo>
                <a:cubicBezTo>
                  <a:pt x="9649" y="9867"/>
                  <a:pt x="9909" y="9431"/>
                  <a:pt x="10125" y="8887"/>
                </a:cubicBezTo>
                <a:cubicBezTo>
                  <a:pt x="10341" y="8344"/>
                  <a:pt x="10449" y="7730"/>
                  <a:pt x="10449" y="7045"/>
                </a:cubicBezTo>
                <a:cubicBezTo>
                  <a:pt x="10449" y="6361"/>
                  <a:pt x="10324" y="5679"/>
                  <a:pt x="10076" y="4999"/>
                </a:cubicBezTo>
                <a:cubicBezTo>
                  <a:pt x="9827" y="4320"/>
                  <a:pt x="9473" y="3764"/>
                  <a:pt x="9014" y="3333"/>
                </a:cubicBezTo>
                <a:cubicBezTo>
                  <a:pt x="8958" y="3277"/>
                  <a:pt x="8892" y="3225"/>
                  <a:pt x="8817" y="3178"/>
                </a:cubicBezTo>
                <a:cubicBezTo>
                  <a:pt x="8742" y="3131"/>
                  <a:pt x="8684" y="3096"/>
                  <a:pt x="8641" y="3073"/>
                </a:cubicBezTo>
                <a:cubicBezTo>
                  <a:pt x="8599" y="3049"/>
                  <a:pt x="8552" y="3005"/>
                  <a:pt x="8501" y="2939"/>
                </a:cubicBezTo>
                <a:cubicBezTo>
                  <a:pt x="8449" y="2873"/>
                  <a:pt x="8400" y="2794"/>
                  <a:pt x="8353" y="2700"/>
                </a:cubicBezTo>
                <a:lnTo>
                  <a:pt x="10252" y="2700"/>
                </a:lnTo>
                <a:lnTo>
                  <a:pt x="12150" y="1800"/>
                </a:lnTo>
                <a:lnTo>
                  <a:pt x="6005" y="1800"/>
                </a:lnTo>
                <a:cubicBezTo>
                  <a:pt x="4711" y="1800"/>
                  <a:pt x="3565" y="1981"/>
                  <a:pt x="2566" y="2341"/>
                </a:cubicBezTo>
                <a:cubicBezTo>
                  <a:pt x="1568" y="2703"/>
                  <a:pt x="712" y="3328"/>
                  <a:pt x="0" y="4219"/>
                </a:cubicBezTo>
                <a:cubicBezTo>
                  <a:pt x="0" y="3038"/>
                  <a:pt x="380" y="2039"/>
                  <a:pt x="1139" y="1224"/>
                </a:cubicBezTo>
                <a:cubicBezTo>
                  <a:pt x="1898" y="408"/>
                  <a:pt x="2869" y="0"/>
                  <a:pt x="4050" y="0"/>
                </a:cubicBezTo>
                <a:lnTo>
                  <a:pt x="17550" y="0"/>
                </a:lnTo>
                <a:cubicBezTo>
                  <a:pt x="18665" y="0"/>
                  <a:pt x="19619" y="396"/>
                  <a:pt x="20412" y="1188"/>
                </a:cubicBezTo>
                <a:cubicBezTo>
                  <a:pt x="21204" y="1981"/>
                  <a:pt x="21600" y="2935"/>
                  <a:pt x="21600" y="4050"/>
                </a:cubicBezTo>
                <a:lnTo>
                  <a:pt x="21600" y="5400"/>
                </a:lnTo>
                <a:lnTo>
                  <a:pt x="18000" y="5400"/>
                </a:lnTo>
                <a:lnTo>
                  <a:pt x="18000" y="1800"/>
                </a:lnTo>
                <a:lnTo>
                  <a:pt x="16200" y="1800"/>
                </a:lnTo>
                <a:lnTo>
                  <a:pt x="16200" y="5400"/>
                </a:lnTo>
                <a:lnTo>
                  <a:pt x="12600" y="5400"/>
                </a:lnTo>
                <a:lnTo>
                  <a:pt x="12600" y="7200"/>
                </a:lnTo>
                <a:lnTo>
                  <a:pt x="16200" y="7200"/>
                </a:lnTo>
                <a:lnTo>
                  <a:pt x="16200" y="10800"/>
                </a:lnTo>
                <a:lnTo>
                  <a:pt x="18000" y="10800"/>
                </a:lnTo>
                <a:lnTo>
                  <a:pt x="18000" y="7200"/>
                </a:lnTo>
                <a:cubicBezTo>
                  <a:pt x="18000" y="7200"/>
                  <a:pt x="21600" y="7200"/>
                  <a:pt x="21600" y="7200"/>
                </a:cubicBezTo>
                <a:close/>
                <a:moveTo>
                  <a:pt x="21600" y="720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6" name="AutoShape 216">
            <a:extLst>
              <a:ext uri="{FF2B5EF4-FFF2-40B4-BE49-F238E27FC236}">
                <a16:creationId xmlns:a16="http://schemas.microsoft.com/office/drawing/2014/main" id="{7E2F7D1A-57FF-4964-8DAE-93E685BA4F9D}"/>
              </a:ext>
            </a:extLst>
          </p:cNvPr>
          <p:cNvSpPr>
            <a:spLocks/>
          </p:cNvSpPr>
          <p:nvPr/>
        </p:nvSpPr>
        <p:spPr bwMode="auto">
          <a:xfrm>
            <a:off x="8876015" y="6416224"/>
            <a:ext cx="368300" cy="368300"/>
          </a:xfrm>
          <a:custGeom>
            <a:avLst/>
            <a:gdLst/>
            <a:ahLst/>
            <a:cxnLst/>
            <a:rect l="0" t="0" r="r" b="b"/>
            <a:pathLst>
              <a:path w="21600" h="21600">
                <a:moveTo>
                  <a:pt x="15019" y="18084"/>
                </a:moveTo>
                <a:lnTo>
                  <a:pt x="18267" y="18084"/>
                </a:lnTo>
                <a:lnTo>
                  <a:pt x="18267" y="12487"/>
                </a:lnTo>
                <a:cubicBezTo>
                  <a:pt x="18267" y="11043"/>
                  <a:pt x="17925" y="9952"/>
                  <a:pt x="17241" y="9210"/>
                </a:cubicBezTo>
                <a:cubicBezTo>
                  <a:pt x="16556" y="8470"/>
                  <a:pt x="15652" y="8099"/>
                  <a:pt x="14527" y="8099"/>
                </a:cubicBezTo>
                <a:cubicBezTo>
                  <a:pt x="13251" y="8099"/>
                  <a:pt x="12272" y="8648"/>
                  <a:pt x="11587" y="9746"/>
                </a:cubicBezTo>
                <a:lnTo>
                  <a:pt x="11616" y="9746"/>
                </a:lnTo>
                <a:lnTo>
                  <a:pt x="11616" y="8325"/>
                </a:lnTo>
                <a:lnTo>
                  <a:pt x="8367" y="8325"/>
                </a:lnTo>
                <a:cubicBezTo>
                  <a:pt x="8395" y="8944"/>
                  <a:pt x="8395" y="12197"/>
                  <a:pt x="8367" y="18084"/>
                </a:cubicBezTo>
                <a:lnTo>
                  <a:pt x="11616" y="18084"/>
                </a:lnTo>
                <a:lnTo>
                  <a:pt x="11616" y="12628"/>
                </a:lnTo>
                <a:cubicBezTo>
                  <a:pt x="11616" y="12272"/>
                  <a:pt x="11648" y="12009"/>
                  <a:pt x="11714" y="11840"/>
                </a:cubicBezTo>
                <a:cubicBezTo>
                  <a:pt x="11855" y="11512"/>
                  <a:pt x="12066" y="11233"/>
                  <a:pt x="12347" y="11004"/>
                </a:cubicBezTo>
                <a:cubicBezTo>
                  <a:pt x="12628" y="10774"/>
                  <a:pt x="12975" y="10659"/>
                  <a:pt x="13387" y="10659"/>
                </a:cubicBezTo>
                <a:cubicBezTo>
                  <a:pt x="14475" y="10659"/>
                  <a:pt x="15019" y="11395"/>
                  <a:pt x="15019" y="12867"/>
                </a:cubicBezTo>
                <a:cubicBezTo>
                  <a:pt x="15019" y="12867"/>
                  <a:pt x="15019" y="18084"/>
                  <a:pt x="15019" y="18084"/>
                </a:cubicBezTo>
                <a:close/>
                <a:moveTo>
                  <a:pt x="3333" y="18084"/>
                </a:moveTo>
                <a:lnTo>
                  <a:pt x="6581" y="18084"/>
                </a:lnTo>
                <a:lnTo>
                  <a:pt x="6581" y="8325"/>
                </a:lnTo>
                <a:lnTo>
                  <a:pt x="3333" y="8325"/>
                </a:lnTo>
                <a:cubicBezTo>
                  <a:pt x="3333" y="8325"/>
                  <a:pt x="3333" y="18084"/>
                  <a:pt x="3333" y="18084"/>
                </a:cubicBezTo>
                <a:close/>
                <a:moveTo>
                  <a:pt x="6792" y="5315"/>
                </a:moveTo>
                <a:cubicBezTo>
                  <a:pt x="6783" y="4828"/>
                  <a:pt x="6614" y="4425"/>
                  <a:pt x="6286" y="4106"/>
                </a:cubicBezTo>
                <a:cubicBezTo>
                  <a:pt x="5958" y="3787"/>
                  <a:pt x="5522" y="3629"/>
                  <a:pt x="4978" y="3629"/>
                </a:cubicBezTo>
                <a:cubicBezTo>
                  <a:pt x="4434" y="3629"/>
                  <a:pt x="3991" y="3787"/>
                  <a:pt x="3649" y="4106"/>
                </a:cubicBezTo>
                <a:cubicBezTo>
                  <a:pt x="3307" y="4425"/>
                  <a:pt x="3136" y="4828"/>
                  <a:pt x="3136" y="5315"/>
                </a:cubicBezTo>
                <a:cubicBezTo>
                  <a:pt x="3136" y="5794"/>
                  <a:pt x="3302" y="6194"/>
                  <a:pt x="3635" y="6518"/>
                </a:cubicBezTo>
                <a:cubicBezTo>
                  <a:pt x="3968" y="6841"/>
                  <a:pt x="4402" y="7003"/>
                  <a:pt x="4936" y="7003"/>
                </a:cubicBezTo>
                <a:lnTo>
                  <a:pt x="4950" y="7003"/>
                </a:lnTo>
                <a:cubicBezTo>
                  <a:pt x="5503" y="7003"/>
                  <a:pt x="5949" y="6841"/>
                  <a:pt x="6286" y="6518"/>
                </a:cubicBezTo>
                <a:cubicBezTo>
                  <a:pt x="6623" y="6194"/>
                  <a:pt x="6792" y="5794"/>
                  <a:pt x="6792" y="5315"/>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260">
            <a:extLst>
              <a:ext uri="{FF2B5EF4-FFF2-40B4-BE49-F238E27FC236}">
                <a16:creationId xmlns:a16="http://schemas.microsoft.com/office/drawing/2014/main" id="{85D01BED-1C3F-4C54-BCE4-14DB0717DA58}"/>
              </a:ext>
            </a:extLst>
          </p:cNvPr>
          <p:cNvSpPr>
            <a:spLocks/>
          </p:cNvSpPr>
          <p:nvPr/>
        </p:nvSpPr>
        <p:spPr bwMode="auto">
          <a:xfrm>
            <a:off x="11168144" y="6399272"/>
            <a:ext cx="368300" cy="368300"/>
          </a:xfrm>
          <a:custGeom>
            <a:avLst/>
            <a:gdLst/>
            <a:ahLst/>
            <a:cxnLst/>
            <a:rect l="0" t="0" r="r" b="b"/>
            <a:pathLst>
              <a:path w="21600" h="21600">
                <a:moveTo>
                  <a:pt x="17550" y="0"/>
                </a:moveTo>
                <a:cubicBezTo>
                  <a:pt x="18665" y="0"/>
                  <a:pt x="19619" y="396"/>
                  <a:pt x="20412" y="1188"/>
                </a:cubicBezTo>
                <a:cubicBezTo>
                  <a:pt x="21204" y="1980"/>
                  <a:pt x="21600" y="2934"/>
                  <a:pt x="21600" y="4050"/>
                </a:cubicBezTo>
                <a:lnTo>
                  <a:pt x="21600" y="17549"/>
                </a:lnTo>
                <a:cubicBezTo>
                  <a:pt x="21600" y="18665"/>
                  <a:pt x="21204" y="19619"/>
                  <a:pt x="20412" y="20412"/>
                </a:cubicBezTo>
                <a:cubicBezTo>
                  <a:pt x="19619" y="21204"/>
                  <a:pt x="18665" y="21600"/>
                  <a:pt x="17550" y="21600"/>
                </a:cubicBezTo>
                <a:lnTo>
                  <a:pt x="7355" y="21600"/>
                </a:lnTo>
                <a:cubicBezTo>
                  <a:pt x="8151" y="20456"/>
                  <a:pt x="8658" y="19471"/>
                  <a:pt x="8873" y="18647"/>
                </a:cubicBezTo>
                <a:cubicBezTo>
                  <a:pt x="8958" y="18327"/>
                  <a:pt x="9206" y="17348"/>
                  <a:pt x="9619" y="15708"/>
                </a:cubicBezTo>
                <a:cubicBezTo>
                  <a:pt x="9816" y="16074"/>
                  <a:pt x="10160" y="16388"/>
                  <a:pt x="10652" y="16649"/>
                </a:cubicBezTo>
                <a:cubicBezTo>
                  <a:pt x="11145" y="16912"/>
                  <a:pt x="11672" y="17043"/>
                  <a:pt x="12234" y="17043"/>
                </a:cubicBezTo>
                <a:cubicBezTo>
                  <a:pt x="13931" y="17043"/>
                  <a:pt x="15316" y="16352"/>
                  <a:pt x="16390" y="14969"/>
                </a:cubicBezTo>
                <a:cubicBezTo>
                  <a:pt x="17463" y="13587"/>
                  <a:pt x="18000" y="11836"/>
                  <a:pt x="18000" y="9717"/>
                </a:cubicBezTo>
                <a:cubicBezTo>
                  <a:pt x="18000" y="8929"/>
                  <a:pt x="17836" y="8168"/>
                  <a:pt x="17508" y="7432"/>
                </a:cubicBezTo>
                <a:cubicBezTo>
                  <a:pt x="17179" y="6696"/>
                  <a:pt x="16727" y="6044"/>
                  <a:pt x="16151" y="5477"/>
                </a:cubicBezTo>
                <a:cubicBezTo>
                  <a:pt x="15574" y="4910"/>
                  <a:pt x="14859" y="4456"/>
                  <a:pt x="14006" y="4114"/>
                </a:cubicBezTo>
                <a:cubicBezTo>
                  <a:pt x="13153" y="3771"/>
                  <a:pt x="12230" y="3600"/>
                  <a:pt x="11236" y="3600"/>
                </a:cubicBezTo>
                <a:cubicBezTo>
                  <a:pt x="10261" y="3600"/>
                  <a:pt x="9349" y="3733"/>
                  <a:pt x="8501" y="4001"/>
                </a:cubicBezTo>
                <a:cubicBezTo>
                  <a:pt x="7652" y="4268"/>
                  <a:pt x="6935" y="4627"/>
                  <a:pt x="6349" y="5076"/>
                </a:cubicBezTo>
                <a:cubicBezTo>
                  <a:pt x="5763" y="5526"/>
                  <a:pt x="5259" y="6040"/>
                  <a:pt x="4838" y="6617"/>
                </a:cubicBezTo>
                <a:cubicBezTo>
                  <a:pt x="4416" y="7192"/>
                  <a:pt x="4104" y="7792"/>
                  <a:pt x="3902" y="8416"/>
                </a:cubicBezTo>
                <a:cubicBezTo>
                  <a:pt x="3701" y="9040"/>
                  <a:pt x="3600" y="9661"/>
                  <a:pt x="3600" y="10280"/>
                </a:cubicBezTo>
                <a:cubicBezTo>
                  <a:pt x="3600" y="11236"/>
                  <a:pt x="3785" y="12079"/>
                  <a:pt x="4155" y="12811"/>
                </a:cubicBezTo>
                <a:cubicBezTo>
                  <a:pt x="4526" y="13542"/>
                  <a:pt x="5072" y="14058"/>
                  <a:pt x="5794" y="14357"/>
                </a:cubicBezTo>
                <a:cubicBezTo>
                  <a:pt x="5915" y="14404"/>
                  <a:pt x="6026" y="14404"/>
                  <a:pt x="6124" y="14357"/>
                </a:cubicBezTo>
                <a:cubicBezTo>
                  <a:pt x="6223" y="14311"/>
                  <a:pt x="6290" y="14221"/>
                  <a:pt x="6328" y="14090"/>
                </a:cubicBezTo>
                <a:cubicBezTo>
                  <a:pt x="6422" y="13677"/>
                  <a:pt x="6492" y="13393"/>
                  <a:pt x="6539" y="13233"/>
                </a:cubicBezTo>
                <a:cubicBezTo>
                  <a:pt x="6595" y="13017"/>
                  <a:pt x="6544" y="12821"/>
                  <a:pt x="6384" y="12641"/>
                </a:cubicBezTo>
                <a:cubicBezTo>
                  <a:pt x="5915" y="12061"/>
                  <a:pt x="5681" y="11357"/>
                  <a:pt x="5681" y="10532"/>
                </a:cubicBezTo>
                <a:cubicBezTo>
                  <a:pt x="5681" y="9127"/>
                  <a:pt x="6166" y="7924"/>
                  <a:pt x="7137" y="6926"/>
                </a:cubicBezTo>
                <a:cubicBezTo>
                  <a:pt x="8107" y="5927"/>
                  <a:pt x="9375" y="5428"/>
                  <a:pt x="10941" y="5428"/>
                </a:cubicBezTo>
                <a:cubicBezTo>
                  <a:pt x="12338" y="5428"/>
                  <a:pt x="13427" y="5808"/>
                  <a:pt x="14210" y="6567"/>
                </a:cubicBezTo>
                <a:cubicBezTo>
                  <a:pt x="14993" y="7326"/>
                  <a:pt x="15384" y="8311"/>
                  <a:pt x="15384" y="9520"/>
                </a:cubicBezTo>
                <a:cubicBezTo>
                  <a:pt x="15384" y="11095"/>
                  <a:pt x="15068" y="12436"/>
                  <a:pt x="14435" y="13542"/>
                </a:cubicBezTo>
                <a:cubicBezTo>
                  <a:pt x="13802" y="14648"/>
                  <a:pt x="12989" y="15201"/>
                  <a:pt x="11995" y="15201"/>
                </a:cubicBezTo>
                <a:cubicBezTo>
                  <a:pt x="11433" y="15201"/>
                  <a:pt x="10978" y="14997"/>
                  <a:pt x="10631" y="14589"/>
                </a:cubicBezTo>
                <a:cubicBezTo>
                  <a:pt x="10284" y="14182"/>
                  <a:pt x="10176" y="13697"/>
                  <a:pt x="10308" y="13134"/>
                </a:cubicBezTo>
                <a:cubicBezTo>
                  <a:pt x="10383" y="12816"/>
                  <a:pt x="10507" y="12382"/>
                  <a:pt x="10681" y="11834"/>
                </a:cubicBezTo>
                <a:cubicBezTo>
                  <a:pt x="10854" y="11285"/>
                  <a:pt x="10992" y="10807"/>
                  <a:pt x="11095" y="10399"/>
                </a:cubicBezTo>
                <a:cubicBezTo>
                  <a:pt x="11198" y="9991"/>
                  <a:pt x="11250" y="9642"/>
                  <a:pt x="11250" y="9351"/>
                </a:cubicBezTo>
                <a:cubicBezTo>
                  <a:pt x="11250" y="8892"/>
                  <a:pt x="11126" y="8511"/>
                  <a:pt x="10877" y="8205"/>
                </a:cubicBezTo>
                <a:cubicBezTo>
                  <a:pt x="10629" y="7901"/>
                  <a:pt x="10275" y="7748"/>
                  <a:pt x="9816" y="7748"/>
                </a:cubicBezTo>
                <a:cubicBezTo>
                  <a:pt x="9244" y="7748"/>
                  <a:pt x="8759" y="8013"/>
                  <a:pt x="8360" y="8543"/>
                </a:cubicBezTo>
                <a:cubicBezTo>
                  <a:pt x="7962" y="9073"/>
                  <a:pt x="7763" y="9726"/>
                  <a:pt x="7763" y="10504"/>
                </a:cubicBezTo>
                <a:cubicBezTo>
                  <a:pt x="7763" y="11179"/>
                  <a:pt x="7875" y="11746"/>
                  <a:pt x="8100" y="12206"/>
                </a:cubicBezTo>
                <a:lnTo>
                  <a:pt x="6722" y="18028"/>
                </a:lnTo>
                <a:cubicBezTo>
                  <a:pt x="6497" y="18966"/>
                  <a:pt x="6464" y="20155"/>
                  <a:pt x="6623"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cubicBezTo>
                  <a:pt x="4050" y="0"/>
                  <a:pt x="17550" y="0"/>
                  <a:pt x="17550" y="0"/>
                </a:cubicBezTo>
                <a:close/>
                <a:moveTo>
                  <a:pt x="17550" y="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46" name="AutoShape 293">
            <a:extLst>
              <a:ext uri="{FF2B5EF4-FFF2-40B4-BE49-F238E27FC236}">
                <a16:creationId xmlns:a16="http://schemas.microsoft.com/office/drawing/2014/main" id="{CEEAF134-16AE-4965-A9C1-539B637FBA8C}"/>
              </a:ext>
            </a:extLst>
          </p:cNvPr>
          <p:cNvSpPr>
            <a:spLocks/>
          </p:cNvSpPr>
          <p:nvPr/>
        </p:nvSpPr>
        <p:spPr bwMode="auto">
          <a:xfrm>
            <a:off x="10240530" y="6416224"/>
            <a:ext cx="368300" cy="368300"/>
          </a:xfrm>
          <a:custGeom>
            <a:avLst/>
            <a:gdLst/>
            <a:ahLst/>
            <a:cxnLst/>
            <a:rect l="0" t="0" r="r" b="b"/>
            <a:pathLst>
              <a:path w="21600" h="21600">
                <a:moveTo>
                  <a:pt x="6673" y="17473"/>
                </a:moveTo>
                <a:cubicBezTo>
                  <a:pt x="7024" y="17120"/>
                  <a:pt x="7200" y="16697"/>
                  <a:pt x="7200" y="16200"/>
                </a:cubicBezTo>
                <a:cubicBezTo>
                  <a:pt x="7200" y="15703"/>
                  <a:pt x="7024" y="15279"/>
                  <a:pt x="6673" y="14927"/>
                </a:cubicBezTo>
                <a:cubicBezTo>
                  <a:pt x="6321" y="14576"/>
                  <a:pt x="5897" y="14400"/>
                  <a:pt x="5400" y="14400"/>
                </a:cubicBezTo>
                <a:cubicBezTo>
                  <a:pt x="4903" y="14400"/>
                  <a:pt x="4479" y="14576"/>
                  <a:pt x="4127" y="14927"/>
                </a:cubicBezTo>
                <a:cubicBezTo>
                  <a:pt x="3776" y="15279"/>
                  <a:pt x="3600" y="15703"/>
                  <a:pt x="3600" y="16200"/>
                </a:cubicBezTo>
                <a:cubicBezTo>
                  <a:pt x="3600" y="16697"/>
                  <a:pt x="3776" y="17120"/>
                  <a:pt x="4127" y="17473"/>
                </a:cubicBezTo>
                <a:cubicBezTo>
                  <a:pt x="4479" y="17824"/>
                  <a:pt x="4903" y="17999"/>
                  <a:pt x="5400" y="17999"/>
                </a:cubicBezTo>
                <a:cubicBezTo>
                  <a:pt x="5897" y="17999"/>
                  <a:pt x="6321" y="17824"/>
                  <a:pt x="6673" y="17473"/>
                </a:cubicBezTo>
                <a:close/>
                <a:moveTo>
                  <a:pt x="12136" y="17522"/>
                </a:moveTo>
                <a:cubicBezTo>
                  <a:pt x="12014" y="15346"/>
                  <a:pt x="11184" y="13490"/>
                  <a:pt x="9647" y="11953"/>
                </a:cubicBezTo>
                <a:cubicBezTo>
                  <a:pt x="8109" y="10415"/>
                  <a:pt x="6253" y="9585"/>
                  <a:pt x="4078" y="9464"/>
                </a:cubicBezTo>
                <a:cubicBezTo>
                  <a:pt x="3947" y="9454"/>
                  <a:pt x="3834" y="9497"/>
                  <a:pt x="3741" y="9590"/>
                </a:cubicBezTo>
                <a:cubicBezTo>
                  <a:pt x="3647" y="9685"/>
                  <a:pt x="3600" y="9792"/>
                  <a:pt x="3600" y="9914"/>
                </a:cubicBezTo>
                <a:lnTo>
                  <a:pt x="3600" y="11714"/>
                </a:lnTo>
                <a:cubicBezTo>
                  <a:pt x="3600" y="11835"/>
                  <a:pt x="3640" y="11939"/>
                  <a:pt x="3720" y="12023"/>
                </a:cubicBezTo>
                <a:cubicBezTo>
                  <a:pt x="3799" y="12108"/>
                  <a:pt x="3900" y="12155"/>
                  <a:pt x="4022" y="12163"/>
                </a:cubicBezTo>
                <a:cubicBezTo>
                  <a:pt x="5466" y="12268"/>
                  <a:pt x="6703" y="12835"/>
                  <a:pt x="7734" y="13866"/>
                </a:cubicBezTo>
                <a:cubicBezTo>
                  <a:pt x="8766" y="14897"/>
                  <a:pt x="9333" y="16135"/>
                  <a:pt x="9436" y="17578"/>
                </a:cubicBezTo>
                <a:cubicBezTo>
                  <a:pt x="9445" y="17700"/>
                  <a:pt x="9492" y="17801"/>
                  <a:pt x="9577" y="17880"/>
                </a:cubicBezTo>
                <a:cubicBezTo>
                  <a:pt x="9661" y="17960"/>
                  <a:pt x="9764" y="17999"/>
                  <a:pt x="9886" y="17999"/>
                </a:cubicBezTo>
                <a:lnTo>
                  <a:pt x="11686" y="17999"/>
                </a:lnTo>
                <a:cubicBezTo>
                  <a:pt x="11808" y="17999"/>
                  <a:pt x="11916" y="17953"/>
                  <a:pt x="12009" y="17859"/>
                </a:cubicBezTo>
                <a:cubicBezTo>
                  <a:pt x="12103" y="17766"/>
                  <a:pt x="12145" y="17653"/>
                  <a:pt x="12136" y="17522"/>
                </a:cubicBezTo>
                <a:close/>
                <a:moveTo>
                  <a:pt x="17536" y="17535"/>
                </a:moveTo>
                <a:cubicBezTo>
                  <a:pt x="17489" y="16092"/>
                  <a:pt x="17227" y="14697"/>
                  <a:pt x="16749" y="13352"/>
                </a:cubicBezTo>
                <a:cubicBezTo>
                  <a:pt x="16270" y="12007"/>
                  <a:pt x="15616" y="10788"/>
                  <a:pt x="14787" y="9696"/>
                </a:cubicBezTo>
                <a:cubicBezTo>
                  <a:pt x="13957" y="8603"/>
                  <a:pt x="12996" y="7643"/>
                  <a:pt x="11904" y="6813"/>
                </a:cubicBezTo>
                <a:cubicBezTo>
                  <a:pt x="10812" y="5983"/>
                  <a:pt x="9593" y="5329"/>
                  <a:pt x="8248" y="4852"/>
                </a:cubicBezTo>
                <a:cubicBezTo>
                  <a:pt x="6902" y="4373"/>
                  <a:pt x="5508" y="4110"/>
                  <a:pt x="4064" y="4063"/>
                </a:cubicBezTo>
                <a:cubicBezTo>
                  <a:pt x="3933" y="4055"/>
                  <a:pt x="3825" y="4097"/>
                  <a:pt x="3741" y="4190"/>
                </a:cubicBezTo>
                <a:cubicBezTo>
                  <a:pt x="3647" y="4284"/>
                  <a:pt x="3600" y="4392"/>
                  <a:pt x="3600" y="4514"/>
                </a:cubicBezTo>
                <a:lnTo>
                  <a:pt x="3600" y="6314"/>
                </a:lnTo>
                <a:cubicBezTo>
                  <a:pt x="3600" y="6435"/>
                  <a:pt x="3642" y="6538"/>
                  <a:pt x="3727" y="6623"/>
                </a:cubicBezTo>
                <a:cubicBezTo>
                  <a:pt x="3811" y="6708"/>
                  <a:pt x="3914" y="6754"/>
                  <a:pt x="4036" y="6764"/>
                </a:cubicBezTo>
                <a:cubicBezTo>
                  <a:pt x="5949" y="6829"/>
                  <a:pt x="7720" y="7352"/>
                  <a:pt x="9351" y="8332"/>
                </a:cubicBezTo>
                <a:cubicBezTo>
                  <a:pt x="10983" y="9312"/>
                  <a:pt x="12288" y="10616"/>
                  <a:pt x="13268" y="12248"/>
                </a:cubicBezTo>
                <a:cubicBezTo>
                  <a:pt x="14248" y="13879"/>
                  <a:pt x="14770" y="15651"/>
                  <a:pt x="14836" y="17564"/>
                </a:cubicBezTo>
                <a:cubicBezTo>
                  <a:pt x="14845" y="17686"/>
                  <a:pt x="14892" y="17789"/>
                  <a:pt x="14977" y="17873"/>
                </a:cubicBezTo>
                <a:cubicBezTo>
                  <a:pt x="15061" y="17958"/>
                  <a:pt x="15164" y="17999"/>
                  <a:pt x="15286" y="17999"/>
                </a:cubicBezTo>
                <a:lnTo>
                  <a:pt x="17086" y="17999"/>
                </a:lnTo>
                <a:cubicBezTo>
                  <a:pt x="17208" y="17999"/>
                  <a:pt x="17316" y="17953"/>
                  <a:pt x="17409" y="17859"/>
                </a:cubicBezTo>
                <a:cubicBezTo>
                  <a:pt x="17512" y="17775"/>
                  <a:pt x="17555" y="17667"/>
                  <a:pt x="17536" y="17535"/>
                </a:cubicBezTo>
                <a:close/>
                <a:moveTo>
                  <a:pt x="21600" y="4050"/>
                </a:moveTo>
                <a:lnTo>
                  <a:pt x="21600" y="17550"/>
                </a:lnTo>
                <a:cubicBezTo>
                  <a:pt x="21600" y="18666"/>
                  <a:pt x="21204" y="19620"/>
                  <a:pt x="20412" y="20412"/>
                </a:cubicBezTo>
                <a:cubicBezTo>
                  <a:pt x="19619" y="21203"/>
                  <a:pt x="18665" y="21600"/>
                  <a:pt x="17550" y="21600"/>
                </a:cubicBezTo>
                <a:lnTo>
                  <a:pt x="4050" y="21600"/>
                </a:lnTo>
                <a:cubicBezTo>
                  <a:pt x="2934" y="21600"/>
                  <a:pt x="1980" y="21203"/>
                  <a:pt x="1188" y="20412"/>
                </a:cubicBezTo>
                <a:cubicBezTo>
                  <a:pt x="396" y="19620"/>
                  <a:pt x="0" y="18666"/>
                  <a:pt x="0" y="17550"/>
                </a:cubicBezTo>
                <a:lnTo>
                  <a:pt x="0" y="4050"/>
                </a:lnTo>
                <a:cubicBezTo>
                  <a:pt x="0" y="2934"/>
                  <a:pt x="396" y="1980"/>
                  <a:pt x="1188" y="1187"/>
                </a:cubicBezTo>
                <a:cubicBezTo>
                  <a:pt x="1980" y="395"/>
                  <a:pt x="2934" y="0"/>
                  <a:pt x="4050" y="0"/>
                </a:cubicBezTo>
                <a:lnTo>
                  <a:pt x="17550" y="0"/>
                </a:lnTo>
                <a:cubicBezTo>
                  <a:pt x="18665" y="0"/>
                  <a:pt x="19619" y="395"/>
                  <a:pt x="20412" y="1187"/>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47" name="AutoShape 374">
            <a:extLst>
              <a:ext uri="{FF2B5EF4-FFF2-40B4-BE49-F238E27FC236}">
                <a16:creationId xmlns:a16="http://schemas.microsoft.com/office/drawing/2014/main" id="{A28D3CDA-6AD0-46EF-A96C-043CE7E1A31D}"/>
              </a:ext>
            </a:extLst>
          </p:cNvPr>
          <p:cNvSpPr>
            <a:spLocks/>
          </p:cNvSpPr>
          <p:nvPr/>
        </p:nvSpPr>
        <p:spPr bwMode="auto">
          <a:xfrm>
            <a:off x="9805272" y="6416224"/>
            <a:ext cx="369887" cy="368300"/>
          </a:xfrm>
          <a:custGeom>
            <a:avLst/>
            <a:gdLst/>
            <a:ahLst/>
            <a:cxnLst/>
            <a:rect l="0" t="0" r="r" b="b"/>
            <a:pathLst>
              <a:path w="21600" h="21600">
                <a:moveTo>
                  <a:pt x="15792" y="18013"/>
                </a:moveTo>
                <a:lnTo>
                  <a:pt x="15792" y="15468"/>
                </a:lnTo>
                <a:cubicBezTo>
                  <a:pt x="14967" y="15994"/>
                  <a:pt x="14152" y="16255"/>
                  <a:pt x="13345" y="16255"/>
                </a:cubicBezTo>
                <a:cubicBezTo>
                  <a:pt x="12867" y="16255"/>
                  <a:pt x="12454" y="16148"/>
                  <a:pt x="12108" y="15932"/>
                </a:cubicBezTo>
                <a:cubicBezTo>
                  <a:pt x="11836" y="15773"/>
                  <a:pt x="11653" y="15562"/>
                  <a:pt x="11559" y="15300"/>
                </a:cubicBezTo>
                <a:cubicBezTo>
                  <a:pt x="11456" y="15018"/>
                  <a:pt x="11405" y="14414"/>
                  <a:pt x="11405" y="13486"/>
                </a:cubicBezTo>
                <a:lnTo>
                  <a:pt x="11405" y="9337"/>
                </a:lnTo>
                <a:lnTo>
                  <a:pt x="15258" y="9337"/>
                </a:lnTo>
                <a:lnTo>
                  <a:pt x="15258" y="6792"/>
                </a:lnTo>
                <a:lnTo>
                  <a:pt x="11405" y="6792"/>
                </a:lnTo>
                <a:lnTo>
                  <a:pt x="11405" y="2699"/>
                </a:lnTo>
                <a:lnTo>
                  <a:pt x="9099" y="2699"/>
                </a:lnTo>
                <a:cubicBezTo>
                  <a:pt x="8995" y="3544"/>
                  <a:pt x="8808" y="4233"/>
                  <a:pt x="8536" y="4767"/>
                </a:cubicBezTo>
                <a:cubicBezTo>
                  <a:pt x="8264" y="5302"/>
                  <a:pt x="7898" y="5766"/>
                  <a:pt x="7439" y="6159"/>
                </a:cubicBezTo>
                <a:cubicBezTo>
                  <a:pt x="6989" y="6534"/>
                  <a:pt x="6445" y="6830"/>
                  <a:pt x="5808" y="7045"/>
                </a:cubicBezTo>
                <a:lnTo>
                  <a:pt x="5808" y="9337"/>
                </a:lnTo>
                <a:lnTo>
                  <a:pt x="7594" y="9337"/>
                </a:lnTo>
                <a:lnTo>
                  <a:pt x="7594" y="15018"/>
                </a:lnTo>
                <a:cubicBezTo>
                  <a:pt x="7594" y="15749"/>
                  <a:pt x="7673" y="16317"/>
                  <a:pt x="7833" y="16720"/>
                </a:cubicBezTo>
                <a:cubicBezTo>
                  <a:pt x="7992" y="17113"/>
                  <a:pt x="8269" y="17479"/>
                  <a:pt x="8662" y="17817"/>
                </a:cubicBezTo>
                <a:cubicBezTo>
                  <a:pt x="9065" y="18164"/>
                  <a:pt x="9553" y="18430"/>
                  <a:pt x="10125" y="18618"/>
                </a:cubicBezTo>
                <a:cubicBezTo>
                  <a:pt x="10706" y="18806"/>
                  <a:pt x="11363" y="18899"/>
                  <a:pt x="12094" y="18899"/>
                </a:cubicBezTo>
                <a:cubicBezTo>
                  <a:pt x="12722" y="18899"/>
                  <a:pt x="13326" y="18834"/>
                  <a:pt x="13908" y="18703"/>
                </a:cubicBezTo>
                <a:cubicBezTo>
                  <a:pt x="14442" y="18581"/>
                  <a:pt x="15070" y="18351"/>
                  <a:pt x="15792" y="18013"/>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48" name="AutoShape 377">
            <a:extLst>
              <a:ext uri="{FF2B5EF4-FFF2-40B4-BE49-F238E27FC236}">
                <a16:creationId xmlns:a16="http://schemas.microsoft.com/office/drawing/2014/main" id="{89B81736-00DC-4810-A4E6-F65703D89D30}"/>
              </a:ext>
            </a:extLst>
          </p:cNvPr>
          <p:cNvSpPr>
            <a:spLocks/>
          </p:cNvSpPr>
          <p:nvPr/>
        </p:nvSpPr>
        <p:spPr bwMode="auto">
          <a:xfrm>
            <a:off x="8418909" y="6416224"/>
            <a:ext cx="369888" cy="368300"/>
          </a:xfrm>
          <a:custGeom>
            <a:avLst/>
            <a:gdLst/>
            <a:ahLst/>
            <a:cxnLst/>
            <a:rect l="0" t="0" r="r" b="b"/>
            <a:pathLst>
              <a:path w="21600" h="21600">
                <a:moveTo>
                  <a:pt x="18000" y="6779"/>
                </a:moveTo>
                <a:cubicBezTo>
                  <a:pt x="17475" y="7013"/>
                  <a:pt x="16908" y="7171"/>
                  <a:pt x="16298" y="7256"/>
                </a:cubicBezTo>
                <a:cubicBezTo>
                  <a:pt x="16936" y="6882"/>
                  <a:pt x="17372" y="6333"/>
                  <a:pt x="17606" y="5611"/>
                </a:cubicBezTo>
                <a:cubicBezTo>
                  <a:pt x="16997" y="5967"/>
                  <a:pt x="16369" y="6207"/>
                  <a:pt x="15722" y="6328"/>
                </a:cubicBezTo>
                <a:cubicBezTo>
                  <a:pt x="15150" y="5709"/>
                  <a:pt x="14433" y="5400"/>
                  <a:pt x="13570" y="5400"/>
                </a:cubicBezTo>
                <a:cubicBezTo>
                  <a:pt x="12755" y="5400"/>
                  <a:pt x="12059" y="5688"/>
                  <a:pt x="11482" y="6264"/>
                </a:cubicBezTo>
                <a:cubicBezTo>
                  <a:pt x="10906" y="6841"/>
                  <a:pt x="10617" y="7537"/>
                  <a:pt x="10617" y="8353"/>
                </a:cubicBezTo>
                <a:cubicBezTo>
                  <a:pt x="10617" y="8625"/>
                  <a:pt x="10640" y="8849"/>
                  <a:pt x="10687" y="9027"/>
                </a:cubicBezTo>
                <a:cubicBezTo>
                  <a:pt x="9478" y="8962"/>
                  <a:pt x="8344" y="8658"/>
                  <a:pt x="7284" y="8114"/>
                </a:cubicBezTo>
                <a:cubicBezTo>
                  <a:pt x="6225" y="7570"/>
                  <a:pt x="5325" y="6844"/>
                  <a:pt x="4584" y="5934"/>
                </a:cubicBezTo>
                <a:cubicBezTo>
                  <a:pt x="4313" y="6403"/>
                  <a:pt x="4177" y="6900"/>
                  <a:pt x="4177" y="7424"/>
                </a:cubicBezTo>
                <a:cubicBezTo>
                  <a:pt x="4177" y="8493"/>
                  <a:pt x="4603" y="9313"/>
                  <a:pt x="5456" y="9885"/>
                </a:cubicBezTo>
                <a:cubicBezTo>
                  <a:pt x="5016" y="9877"/>
                  <a:pt x="4547" y="9754"/>
                  <a:pt x="4050" y="9520"/>
                </a:cubicBezTo>
                <a:lnTo>
                  <a:pt x="4050" y="9548"/>
                </a:lnTo>
                <a:cubicBezTo>
                  <a:pt x="4050" y="10251"/>
                  <a:pt x="4284" y="10877"/>
                  <a:pt x="4753" y="11426"/>
                </a:cubicBezTo>
                <a:cubicBezTo>
                  <a:pt x="5222" y="11974"/>
                  <a:pt x="5799" y="12314"/>
                  <a:pt x="6483" y="12445"/>
                </a:cubicBezTo>
                <a:cubicBezTo>
                  <a:pt x="6211" y="12520"/>
                  <a:pt x="5972" y="12558"/>
                  <a:pt x="5766" y="12558"/>
                </a:cubicBezTo>
                <a:cubicBezTo>
                  <a:pt x="5644" y="12558"/>
                  <a:pt x="5461" y="12538"/>
                  <a:pt x="5217" y="12501"/>
                </a:cubicBezTo>
                <a:cubicBezTo>
                  <a:pt x="5414" y="13092"/>
                  <a:pt x="5763" y="13579"/>
                  <a:pt x="6265" y="13963"/>
                </a:cubicBezTo>
                <a:cubicBezTo>
                  <a:pt x="6766" y="14348"/>
                  <a:pt x="7336" y="14545"/>
                  <a:pt x="7973" y="14554"/>
                </a:cubicBezTo>
                <a:cubicBezTo>
                  <a:pt x="6886" y="15398"/>
                  <a:pt x="5662" y="15819"/>
                  <a:pt x="4303" y="15819"/>
                </a:cubicBezTo>
                <a:cubicBezTo>
                  <a:pt x="4059" y="15819"/>
                  <a:pt x="3825" y="15806"/>
                  <a:pt x="3600" y="15778"/>
                </a:cubicBezTo>
                <a:cubicBezTo>
                  <a:pt x="4987" y="16659"/>
                  <a:pt x="6497" y="17100"/>
                  <a:pt x="8128" y="17100"/>
                </a:cubicBezTo>
                <a:cubicBezTo>
                  <a:pt x="9178" y="17100"/>
                  <a:pt x="10162" y="16933"/>
                  <a:pt x="11081" y="16600"/>
                </a:cubicBezTo>
                <a:cubicBezTo>
                  <a:pt x="12000" y="16268"/>
                  <a:pt x="12787" y="15822"/>
                  <a:pt x="13444" y="15265"/>
                </a:cubicBezTo>
                <a:cubicBezTo>
                  <a:pt x="14100" y="14707"/>
                  <a:pt x="14665" y="14064"/>
                  <a:pt x="15138" y="13337"/>
                </a:cubicBezTo>
                <a:cubicBezTo>
                  <a:pt x="15612" y="12612"/>
                  <a:pt x="15963" y="11852"/>
                  <a:pt x="16193" y="11060"/>
                </a:cubicBezTo>
                <a:cubicBezTo>
                  <a:pt x="16423" y="10267"/>
                  <a:pt x="16537" y="9478"/>
                  <a:pt x="16537" y="8690"/>
                </a:cubicBezTo>
                <a:cubicBezTo>
                  <a:pt x="16537" y="8522"/>
                  <a:pt x="16533" y="8395"/>
                  <a:pt x="16523" y="8311"/>
                </a:cubicBezTo>
                <a:cubicBezTo>
                  <a:pt x="17114" y="7889"/>
                  <a:pt x="17606" y="7378"/>
                  <a:pt x="18000" y="6779"/>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0" name="Picture 2" descr="Image result for instagram icon">
            <a:extLst>
              <a:ext uri="{FF2B5EF4-FFF2-40B4-BE49-F238E27FC236}">
                <a16:creationId xmlns:a16="http://schemas.microsoft.com/office/drawing/2014/main" id="{B6C87DA0-8A36-47AF-8D1B-3DD2CFE1AF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3987" y="641622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snapchat icon">
            <a:extLst>
              <a:ext uri="{FF2B5EF4-FFF2-40B4-BE49-F238E27FC236}">
                <a16:creationId xmlns:a16="http://schemas.microsoft.com/office/drawing/2014/main" id="{F14A61AA-FBC3-420C-B391-C29DD8199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8184" y="63548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ddit icon">
            <a:extLst>
              <a:ext uri="{FF2B5EF4-FFF2-40B4-BE49-F238E27FC236}">
                <a16:creationId xmlns:a16="http://schemas.microsoft.com/office/drawing/2014/main" id="{25C42628-F42E-4A33-8E0E-54FE631C1DE5}"/>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974484" y="6401812"/>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ichat icon">
            <a:extLst>
              <a:ext uri="{FF2B5EF4-FFF2-40B4-BE49-F238E27FC236}">
                <a16:creationId xmlns:a16="http://schemas.microsoft.com/office/drawing/2014/main" id="{32072DC5-449E-4FAA-89F1-3ED82DA2EB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8165" y="630793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whatsapp icon">
            <a:extLst>
              <a:ext uri="{FF2B5EF4-FFF2-40B4-BE49-F238E27FC236}">
                <a16:creationId xmlns:a16="http://schemas.microsoft.com/office/drawing/2014/main" id="{CE0BCD96-333D-4FB4-A215-D2B37BFDCC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89898" y="6332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EB39A7D-F7A0-407F-8475-3AE69D4679F6}"/>
              </a:ext>
            </a:extLst>
          </p:cNvPr>
          <p:cNvPicPr>
            <a:picLocks noChangeAspect="1"/>
          </p:cNvPicPr>
          <p:nvPr/>
        </p:nvPicPr>
        <p:blipFill>
          <a:blip r:embed="rId8"/>
          <a:stretch>
            <a:fillRect/>
          </a:stretch>
        </p:blipFill>
        <p:spPr>
          <a:xfrm>
            <a:off x="1578622" y="1264745"/>
            <a:ext cx="3174567" cy="4820639"/>
          </a:xfrm>
          <a:prstGeom prst="rect">
            <a:avLst/>
          </a:prstGeom>
        </p:spPr>
      </p:pic>
      <p:sp>
        <p:nvSpPr>
          <p:cNvPr id="21" name="Rectangle 20">
            <a:extLst>
              <a:ext uri="{FF2B5EF4-FFF2-40B4-BE49-F238E27FC236}">
                <a16:creationId xmlns:a16="http://schemas.microsoft.com/office/drawing/2014/main" id="{2A9DCAB7-6F6D-413C-97B0-3A009443F3BA}"/>
              </a:ext>
            </a:extLst>
          </p:cNvPr>
          <p:cNvSpPr/>
          <p:nvPr/>
        </p:nvSpPr>
        <p:spPr>
          <a:xfrm>
            <a:off x="1578622" y="1150445"/>
            <a:ext cx="3174567" cy="493493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43D42A9-2DCF-4115-993A-6EDD88327BAB}"/>
              </a:ext>
            </a:extLst>
          </p:cNvPr>
          <p:cNvPicPr>
            <a:picLocks noChangeAspect="1"/>
          </p:cNvPicPr>
          <p:nvPr/>
        </p:nvPicPr>
        <p:blipFill>
          <a:blip r:embed="rId9"/>
          <a:stretch>
            <a:fillRect/>
          </a:stretch>
        </p:blipFill>
        <p:spPr>
          <a:xfrm>
            <a:off x="5126265" y="1150444"/>
            <a:ext cx="2709064" cy="4820640"/>
          </a:xfrm>
          <a:prstGeom prst="rect">
            <a:avLst/>
          </a:prstGeom>
        </p:spPr>
      </p:pic>
      <p:pic>
        <p:nvPicPr>
          <p:cNvPr id="8" name="Picture 7">
            <a:extLst>
              <a:ext uri="{FF2B5EF4-FFF2-40B4-BE49-F238E27FC236}">
                <a16:creationId xmlns:a16="http://schemas.microsoft.com/office/drawing/2014/main" id="{A26BEC18-DE5E-40C5-BCAB-E5ACF6CB7AC5}"/>
              </a:ext>
            </a:extLst>
          </p:cNvPr>
          <p:cNvPicPr>
            <a:picLocks noChangeAspect="1"/>
          </p:cNvPicPr>
          <p:nvPr/>
        </p:nvPicPr>
        <p:blipFill>
          <a:blip r:embed="rId10"/>
          <a:stretch>
            <a:fillRect/>
          </a:stretch>
        </p:blipFill>
        <p:spPr>
          <a:xfrm>
            <a:off x="8027788" y="1150444"/>
            <a:ext cx="3562110" cy="4857143"/>
          </a:xfrm>
          <a:prstGeom prst="rect">
            <a:avLst/>
          </a:prstGeom>
        </p:spPr>
      </p:pic>
      <p:sp>
        <p:nvSpPr>
          <p:cNvPr id="24" name="Rectangle 23">
            <a:extLst>
              <a:ext uri="{FF2B5EF4-FFF2-40B4-BE49-F238E27FC236}">
                <a16:creationId xmlns:a16="http://schemas.microsoft.com/office/drawing/2014/main" id="{DBC61ED2-F5C2-48A9-BD50-5197B8DEE226}"/>
              </a:ext>
            </a:extLst>
          </p:cNvPr>
          <p:cNvSpPr/>
          <p:nvPr/>
        </p:nvSpPr>
        <p:spPr>
          <a:xfrm>
            <a:off x="8027789" y="1168875"/>
            <a:ext cx="3565688" cy="480220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8B759D-72FB-4C3B-8D53-A1F05F299C07}"/>
              </a:ext>
            </a:extLst>
          </p:cNvPr>
          <p:cNvSpPr/>
          <p:nvPr/>
        </p:nvSpPr>
        <p:spPr>
          <a:xfrm>
            <a:off x="5126266" y="1132372"/>
            <a:ext cx="2709064" cy="483871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4216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5560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Title 11">
            <a:extLst>
              <a:ext uri="{FF2B5EF4-FFF2-40B4-BE49-F238E27FC236}">
                <a16:creationId xmlns:a16="http://schemas.microsoft.com/office/drawing/2014/main" id="{F2E885ED-598E-4A91-B24D-7FB42BB72181}"/>
              </a:ext>
            </a:extLst>
          </p:cNvPr>
          <p:cNvSpPr txBox="1">
            <a:spLocks/>
          </p:cNvSpPr>
          <p:nvPr/>
        </p:nvSpPr>
        <p:spPr>
          <a:xfrm>
            <a:off x="6556042" y="-30655"/>
            <a:ext cx="5635957"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Agency FB" panose="020B0503020202020204" pitchFamily="34" charset="0"/>
                <a:ea typeface="Roboto" panose="02000000000000000000" pitchFamily="2" charset="0"/>
                <a:cs typeface="Times New Roman" panose="02020603050405020304" pitchFamily="18" charset="0"/>
              </a:rPr>
              <a:t>Market</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Analysis</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&amp;</a:t>
            </a:r>
          </a:p>
          <a:p>
            <a:pPr algn="r"/>
            <a:r>
              <a:rPr lang="en-US" sz="3200" b="1" dirty="0">
                <a:latin typeface="Agency FB" panose="020B0503020202020204" pitchFamily="34" charset="0"/>
                <a:ea typeface="Roboto" panose="02000000000000000000" pitchFamily="2" charset="0"/>
                <a:cs typeface="Times New Roman" panose="02020603050405020304" pitchFamily="18" charset="0"/>
              </a:rPr>
              <a:t>Advertising &amp; Outreach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Solutions</a:t>
            </a:r>
          </a:p>
        </p:txBody>
      </p:sp>
      <p:sp>
        <p:nvSpPr>
          <p:cNvPr id="31" name="AutoShape 139">
            <a:extLst>
              <a:ext uri="{FF2B5EF4-FFF2-40B4-BE49-F238E27FC236}">
                <a16:creationId xmlns:a16="http://schemas.microsoft.com/office/drawing/2014/main" id="{C6D21D0D-D6AF-430B-8419-33F219D8908A}"/>
              </a:ext>
            </a:extLst>
          </p:cNvPr>
          <p:cNvSpPr>
            <a:spLocks/>
          </p:cNvSpPr>
          <p:nvPr/>
        </p:nvSpPr>
        <p:spPr bwMode="auto">
          <a:xfrm>
            <a:off x="7114478" y="6416224"/>
            <a:ext cx="368300" cy="368300"/>
          </a:xfrm>
          <a:custGeom>
            <a:avLst/>
            <a:gdLst/>
            <a:ahLst/>
            <a:cxnLst/>
            <a:rect l="0" t="0" r="r" b="b"/>
            <a:pathLst>
              <a:path w="21600" h="21600">
                <a:moveTo>
                  <a:pt x="18380" y="11109"/>
                </a:moveTo>
                <a:lnTo>
                  <a:pt x="18703" y="8030"/>
                </a:lnTo>
                <a:lnTo>
                  <a:pt x="15919" y="8030"/>
                </a:lnTo>
                <a:lnTo>
                  <a:pt x="15919" y="6497"/>
                </a:lnTo>
                <a:cubicBezTo>
                  <a:pt x="15919" y="6038"/>
                  <a:pt x="15991" y="5717"/>
                  <a:pt x="16137" y="5534"/>
                </a:cubicBezTo>
                <a:cubicBezTo>
                  <a:pt x="16282" y="5351"/>
                  <a:pt x="16617" y="5259"/>
                  <a:pt x="17142" y="5259"/>
                </a:cubicBezTo>
                <a:lnTo>
                  <a:pt x="18689" y="5259"/>
                </a:lnTo>
                <a:lnTo>
                  <a:pt x="18689" y="2180"/>
                </a:lnTo>
                <a:lnTo>
                  <a:pt x="16228" y="2180"/>
                </a:lnTo>
                <a:cubicBezTo>
                  <a:pt x="14803" y="2180"/>
                  <a:pt x="13781" y="2517"/>
                  <a:pt x="13162" y="3192"/>
                </a:cubicBezTo>
                <a:cubicBezTo>
                  <a:pt x="12544" y="3867"/>
                  <a:pt x="12234" y="4866"/>
                  <a:pt x="12234" y="6188"/>
                </a:cubicBezTo>
                <a:lnTo>
                  <a:pt x="12234" y="8030"/>
                </a:lnTo>
                <a:lnTo>
                  <a:pt x="10392" y="8030"/>
                </a:lnTo>
                <a:lnTo>
                  <a:pt x="10392" y="11109"/>
                </a:lnTo>
                <a:lnTo>
                  <a:pt x="12234" y="11109"/>
                </a:lnTo>
                <a:lnTo>
                  <a:pt x="12234" y="20039"/>
                </a:lnTo>
                <a:lnTo>
                  <a:pt x="15919" y="20039"/>
                </a:lnTo>
                <a:lnTo>
                  <a:pt x="15919" y="11109"/>
                </a:lnTo>
                <a:cubicBezTo>
                  <a:pt x="15919" y="11109"/>
                  <a:pt x="18380" y="11109"/>
                  <a:pt x="18380" y="11109"/>
                </a:cubicBezTo>
                <a:close/>
                <a:moveTo>
                  <a:pt x="21600" y="4050"/>
                </a:moveTo>
                <a:lnTo>
                  <a:pt x="21600" y="17550"/>
                </a:lnTo>
                <a:cubicBezTo>
                  <a:pt x="21600" y="18666"/>
                  <a:pt x="21204" y="19620"/>
                  <a:pt x="20412" y="20412"/>
                </a:cubicBezTo>
                <a:cubicBezTo>
                  <a:pt x="19619" y="21204"/>
                  <a:pt x="18665" y="21600"/>
                  <a:pt x="17550" y="21600"/>
                </a:cubicBezTo>
                <a:lnTo>
                  <a:pt x="4050" y="21600"/>
                </a:lnTo>
                <a:cubicBezTo>
                  <a:pt x="2934" y="21600"/>
                  <a:pt x="1980" y="21204"/>
                  <a:pt x="1188" y="20412"/>
                </a:cubicBezTo>
                <a:cubicBezTo>
                  <a:pt x="396" y="19620"/>
                  <a:pt x="0" y="18666"/>
                  <a:pt x="0" y="17550"/>
                </a:cubicBezTo>
                <a:lnTo>
                  <a:pt x="0" y="4050"/>
                </a:lnTo>
                <a:cubicBezTo>
                  <a:pt x="0" y="2935"/>
                  <a:pt x="396" y="1981"/>
                  <a:pt x="1188" y="1188"/>
                </a:cubicBezTo>
                <a:cubicBezTo>
                  <a:pt x="1980" y="396"/>
                  <a:pt x="2934" y="0"/>
                  <a:pt x="4050" y="0"/>
                </a:cubicBezTo>
                <a:lnTo>
                  <a:pt x="17550" y="0"/>
                </a:lnTo>
                <a:cubicBezTo>
                  <a:pt x="18665" y="0"/>
                  <a:pt x="19619" y="396"/>
                  <a:pt x="20412" y="1188"/>
                </a:cubicBezTo>
                <a:cubicBezTo>
                  <a:pt x="21204" y="1981"/>
                  <a:pt x="21600" y="2935"/>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3" name="AutoShape 181">
            <a:extLst>
              <a:ext uri="{FF2B5EF4-FFF2-40B4-BE49-F238E27FC236}">
                <a16:creationId xmlns:a16="http://schemas.microsoft.com/office/drawing/2014/main" id="{98533C4D-7303-4DFC-B130-EF661535E681}"/>
              </a:ext>
            </a:extLst>
          </p:cNvPr>
          <p:cNvSpPr>
            <a:spLocks/>
          </p:cNvSpPr>
          <p:nvPr/>
        </p:nvSpPr>
        <p:spPr bwMode="auto">
          <a:xfrm>
            <a:off x="10686230" y="6400069"/>
            <a:ext cx="368300" cy="368300"/>
          </a:xfrm>
          <a:custGeom>
            <a:avLst/>
            <a:gdLst/>
            <a:ahLst/>
            <a:cxnLst/>
            <a:rect l="0" t="0" r="r" b="b"/>
            <a:pathLst>
              <a:path w="21600" h="21600">
                <a:moveTo>
                  <a:pt x="7847" y="8480"/>
                </a:moveTo>
                <a:cubicBezTo>
                  <a:pt x="7847" y="9417"/>
                  <a:pt x="7643" y="10170"/>
                  <a:pt x="7235" y="10737"/>
                </a:cubicBezTo>
                <a:cubicBezTo>
                  <a:pt x="6827" y="11304"/>
                  <a:pt x="6169" y="11587"/>
                  <a:pt x="5259" y="11587"/>
                </a:cubicBezTo>
                <a:cubicBezTo>
                  <a:pt x="4781" y="11587"/>
                  <a:pt x="4326" y="11466"/>
                  <a:pt x="3895" y="11222"/>
                </a:cubicBezTo>
                <a:cubicBezTo>
                  <a:pt x="3464" y="10978"/>
                  <a:pt x="3098" y="10662"/>
                  <a:pt x="2799" y="10273"/>
                </a:cubicBezTo>
                <a:cubicBezTo>
                  <a:pt x="2498" y="9884"/>
                  <a:pt x="2236" y="9445"/>
                  <a:pt x="2011" y="8958"/>
                </a:cubicBezTo>
                <a:cubicBezTo>
                  <a:pt x="1786" y="8470"/>
                  <a:pt x="1619" y="7983"/>
                  <a:pt x="1512" y="7495"/>
                </a:cubicBezTo>
                <a:cubicBezTo>
                  <a:pt x="1404" y="7008"/>
                  <a:pt x="1350" y="6544"/>
                  <a:pt x="1350" y="6103"/>
                </a:cubicBezTo>
                <a:cubicBezTo>
                  <a:pt x="1350" y="5203"/>
                  <a:pt x="1591" y="4430"/>
                  <a:pt x="2074" y="3783"/>
                </a:cubicBezTo>
                <a:cubicBezTo>
                  <a:pt x="2557" y="3136"/>
                  <a:pt x="3234" y="2812"/>
                  <a:pt x="4106" y="2812"/>
                </a:cubicBezTo>
                <a:cubicBezTo>
                  <a:pt x="4725" y="2812"/>
                  <a:pt x="5283" y="3005"/>
                  <a:pt x="5780" y="3389"/>
                </a:cubicBezTo>
                <a:cubicBezTo>
                  <a:pt x="6277" y="3774"/>
                  <a:pt x="6670" y="4261"/>
                  <a:pt x="6961" y="4852"/>
                </a:cubicBezTo>
                <a:cubicBezTo>
                  <a:pt x="7251" y="5442"/>
                  <a:pt x="7472" y="6052"/>
                  <a:pt x="7622" y="6680"/>
                </a:cubicBezTo>
                <a:cubicBezTo>
                  <a:pt x="7772" y="7308"/>
                  <a:pt x="7847" y="7908"/>
                  <a:pt x="7847" y="8480"/>
                </a:cubicBezTo>
                <a:close/>
                <a:moveTo>
                  <a:pt x="9534" y="20602"/>
                </a:moveTo>
                <a:cubicBezTo>
                  <a:pt x="9534" y="20958"/>
                  <a:pt x="9487" y="21291"/>
                  <a:pt x="9394" y="21600"/>
                </a:cubicBezTo>
                <a:lnTo>
                  <a:pt x="4050" y="21600"/>
                </a:lnTo>
                <a:cubicBezTo>
                  <a:pt x="3159" y="21600"/>
                  <a:pt x="2355" y="21335"/>
                  <a:pt x="1638" y="20806"/>
                </a:cubicBezTo>
                <a:cubicBezTo>
                  <a:pt x="921" y="20275"/>
                  <a:pt x="436" y="19584"/>
                  <a:pt x="183" y="18731"/>
                </a:cubicBezTo>
                <a:cubicBezTo>
                  <a:pt x="408" y="18309"/>
                  <a:pt x="731" y="17947"/>
                  <a:pt x="1153" y="17641"/>
                </a:cubicBezTo>
                <a:cubicBezTo>
                  <a:pt x="1575" y="17337"/>
                  <a:pt x="2044" y="17105"/>
                  <a:pt x="2560" y="16945"/>
                </a:cubicBezTo>
                <a:cubicBezTo>
                  <a:pt x="3075" y="16787"/>
                  <a:pt x="3577" y="16674"/>
                  <a:pt x="4064" y="16607"/>
                </a:cubicBezTo>
                <a:cubicBezTo>
                  <a:pt x="4551" y="16542"/>
                  <a:pt x="5053" y="16509"/>
                  <a:pt x="5569" y="16509"/>
                </a:cubicBezTo>
                <a:cubicBezTo>
                  <a:pt x="5869" y="16509"/>
                  <a:pt x="6098" y="16519"/>
                  <a:pt x="6258" y="16537"/>
                </a:cubicBezTo>
                <a:cubicBezTo>
                  <a:pt x="6314" y="16575"/>
                  <a:pt x="6457" y="16674"/>
                  <a:pt x="6687" y="16833"/>
                </a:cubicBezTo>
                <a:cubicBezTo>
                  <a:pt x="6916" y="16993"/>
                  <a:pt x="7071" y="17100"/>
                  <a:pt x="7151" y="17156"/>
                </a:cubicBezTo>
                <a:cubicBezTo>
                  <a:pt x="7230" y="17213"/>
                  <a:pt x="7376" y="17321"/>
                  <a:pt x="7587" y="17480"/>
                </a:cubicBezTo>
                <a:cubicBezTo>
                  <a:pt x="7798" y="17640"/>
                  <a:pt x="7947" y="17759"/>
                  <a:pt x="8037" y="17839"/>
                </a:cubicBezTo>
                <a:cubicBezTo>
                  <a:pt x="8126" y="17918"/>
                  <a:pt x="8255" y="18038"/>
                  <a:pt x="8423" y="18197"/>
                </a:cubicBezTo>
                <a:cubicBezTo>
                  <a:pt x="8592" y="18357"/>
                  <a:pt x="8716" y="18494"/>
                  <a:pt x="8796" y="18612"/>
                </a:cubicBezTo>
                <a:cubicBezTo>
                  <a:pt x="8876" y="18729"/>
                  <a:pt x="8974" y="18872"/>
                  <a:pt x="9092" y="19040"/>
                </a:cubicBezTo>
                <a:cubicBezTo>
                  <a:pt x="9208" y="19210"/>
                  <a:pt x="9290" y="19371"/>
                  <a:pt x="9338" y="19525"/>
                </a:cubicBezTo>
                <a:cubicBezTo>
                  <a:pt x="9384" y="19680"/>
                  <a:pt x="9429" y="19849"/>
                  <a:pt x="9471" y="20032"/>
                </a:cubicBezTo>
                <a:cubicBezTo>
                  <a:pt x="9513" y="20215"/>
                  <a:pt x="9534" y="20404"/>
                  <a:pt x="9534" y="20602"/>
                </a:cubicBezTo>
                <a:close/>
                <a:moveTo>
                  <a:pt x="5414" y="15666"/>
                </a:moveTo>
                <a:cubicBezTo>
                  <a:pt x="3220" y="15731"/>
                  <a:pt x="1415" y="16130"/>
                  <a:pt x="0" y="16862"/>
                </a:cubicBezTo>
                <a:lnTo>
                  <a:pt x="0" y="10772"/>
                </a:lnTo>
                <a:cubicBezTo>
                  <a:pt x="965" y="11878"/>
                  <a:pt x="2245" y="12431"/>
                  <a:pt x="3839" y="12431"/>
                </a:cubicBezTo>
                <a:cubicBezTo>
                  <a:pt x="4139" y="12431"/>
                  <a:pt x="4467" y="12408"/>
                  <a:pt x="4823" y="12361"/>
                </a:cubicBezTo>
                <a:cubicBezTo>
                  <a:pt x="4626" y="12933"/>
                  <a:pt x="4528" y="13336"/>
                  <a:pt x="4528" y="13570"/>
                </a:cubicBezTo>
                <a:cubicBezTo>
                  <a:pt x="4528" y="14199"/>
                  <a:pt x="4823" y="14897"/>
                  <a:pt x="5414" y="15666"/>
                </a:cubicBezTo>
                <a:close/>
                <a:moveTo>
                  <a:pt x="21600" y="7200"/>
                </a:moveTo>
                <a:lnTo>
                  <a:pt x="21600" y="17550"/>
                </a:lnTo>
                <a:cubicBezTo>
                  <a:pt x="21600" y="18666"/>
                  <a:pt x="21204" y="19620"/>
                  <a:pt x="20412" y="20412"/>
                </a:cubicBezTo>
                <a:cubicBezTo>
                  <a:pt x="19619" y="21203"/>
                  <a:pt x="18665" y="21600"/>
                  <a:pt x="17550" y="21600"/>
                </a:cubicBezTo>
                <a:lnTo>
                  <a:pt x="10969" y="21600"/>
                </a:lnTo>
                <a:cubicBezTo>
                  <a:pt x="11334" y="20915"/>
                  <a:pt x="11517" y="20180"/>
                  <a:pt x="11517" y="19393"/>
                </a:cubicBezTo>
                <a:cubicBezTo>
                  <a:pt x="11517" y="18774"/>
                  <a:pt x="11414" y="18200"/>
                  <a:pt x="11208" y="17669"/>
                </a:cubicBezTo>
                <a:cubicBezTo>
                  <a:pt x="11002" y="17140"/>
                  <a:pt x="10741" y="16704"/>
                  <a:pt x="10427" y="16362"/>
                </a:cubicBezTo>
                <a:cubicBezTo>
                  <a:pt x="10113" y="16019"/>
                  <a:pt x="9776" y="15687"/>
                  <a:pt x="9415" y="15364"/>
                </a:cubicBezTo>
                <a:cubicBezTo>
                  <a:pt x="9054" y="15040"/>
                  <a:pt x="8716" y="14761"/>
                  <a:pt x="8402" y="14527"/>
                </a:cubicBezTo>
                <a:cubicBezTo>
                  <a:pt x="8088" y="14292"/>
                  <a:pt x="7828" y="14037"/>
                  <a:pt x="7622" y="13761"/>
                </a:cubicBezTo>
                <a:cubicBezTo>
                  <a:pt x="7416" y="13483"/>
                  <a:pt x="7312" y="13205"/>
                  <a:pt x="7312" y="12923"/>
                </a:cubicBezTo>
                <a:cubicBezTo>
                  <a:pt x="7312" y="12586"/>
                  <a:pt x="7420" y="12268"/>
                  <a:pt x="7636" y="11967"/>
                </a:cubicBezTo>
                <a:cubicBezTo>
                  <a:pt x="7852" y="11667"/>
                  <a:pt x="8114" y="11379"/>
                  <a:pt x="8423" y="11103"/>
                </a:cubicBezTo>
                <a:cubicBezTo>
                  <a:pt x="8733" y="10826"/>
                  <a:pt x="9040" y="10524"/>
                  <a:pt x="9345" y="10195"/>
                </a:cubicBezTo>
                <a:cubicBezTo>
                  <a:pt x="9649" y="9867"/>
                  <a:pt x="9909" y="9431"/>
                  <a:pt x="10125" y="8887"/>
                </a:cubicBezTo>
                <a:cubicBezTo>
                  <a:pt x="10341" y="8344"/>
                  <a:pt x="10449" y="7730"/>
                  <a:pt x="10449" y="7045"/>
                </a:cubicBezTo>
                <a:cubicBezTo>
                  <a:pt x="10449" y="6361"/>
                  <a:pt x="10324" y="5679"/>
                  <a:pt x="10076" y="4999"/>
                </a:cubicBezTo>
                <a:cubicBezTo>
                  <a:pt x="9827" y="4320"/>
                  <a:pt x="9473" y="3764"/>
                  <a:pt x="9014" y="3333"/>
                </a:cubicBezTo>
                <a:cubicBezTo>
                  <a:pt x="8958" y="3277"/>
                  <a:pt x="8892" y="3225"/>
                  <a:pt x="8817" y="3178"/>
                </a:cubicBezTo>
                <a:cubicBezTo>
                  <a:pt x="8742" y="3131"/>
                  <a:pt x="8684" y="3096"/>
                  <a:pt x="8641" y="3073"/>
                </a:cubicBezTo>
                <a:cubicBezTo>
                  <a:pt x="8599" y="3049"/>
                  <a:pt x="8552" y="3005"/>
                  <a:pt x="8501" y="2939"/>
                </a:cubicBezTo>
                <a:cubicBezTo>
                  <a:pt x="8449" y="2873"/>
                  <a:pt x="8400" y="2794"/>
                  <a:pt x="8353" y="2700"/>
                </a:cubicBezTo>
                <a:lnTo>
                  <a:pt x="10252" y="2700"/>
                </a:lnTo>
                <a:lnTo>
                  <a:pt x="12150" y="1800"/>
                </a:lnTo>
                <a:lnTo>
                  <a:pt x="6005" y="1800"/>
                </a:lnTo>
                <a:cubicBezTo>
                  <a:pt x="4711" y="1800"/>
                  <a:pt x="3565" y="1981"/>
                  <a:pt x="2566" y="2341"/>
                </a:cubicBezTo>
                <a:cubicBezTo>
                  <a:pt x="1568" y="2703"/>
                  <a:pt x="712" y="3328"/>
                  <a:pt x="0" y="4219"/>
                </a:cubicBezTo>
                <a:cubicBezTo>
                  <a:pt x="0" y="3038"/>
                  <a:pt x="380" y="2039"/>
                  <a:pt x="1139" y="1224"/>
                </a:cubicBezTo>
                <a:cubicBezTo>
                  <a:pt x="1898" y="408"/>
                  <a:pt x="2869" y="0"/>
                  <a:pt x="4050" y="0"/>
                </a:cubicBezTo>
                <a:lnTo>
                  <a:pt x="17550" y="0"/>
                </a:lnTo>
                <a:cubicBezTo>
                  <a:pt x="18665" y="0"/>
                  <a:pt x="19619" y="396"/>
                  <a:pt x="20412" y="1188"/>
                </a:cubicBezTo>
                <a:cubicBezTo>
                  <a:pt x="21204" y="1981"/>
                  <a:pt x="21600" y="2935"/>
                  <a:pt x="21600" y="4050"/>
                </a:cubicBezTo>
                <a:lnTo>
                  <a:pt x="21600" y="5400"/>
                </a:lnTo>
                <a:lnTo>
                  <a:pt x="18000" y="5400"/>
                </a:lnTo>
                <a:lnTo>
                  <a:pt x="18000" y="1800"/>
                </a:lnTo>
                <a:lnTo>
                  <a:pt x="16200" y="1800"/>
                </a:lnTo>
                <a:lnTo>
                  <a:pt x="16200" y="5400"/>
                </a:lnTo>
                <a:lnTo>
                  <a:pt x="12600" y="5400"/>
                </a:lnTo>
                <a:lnTo>
                  <a:pt x="12600" y="7200"/>
                </a:lnTo>
                <a:lnTo>
                  <a:pt x="16200" y="7200"/>
                </a:lnTo>
                <a:lnTo>
                  <a:pt x="16200" y="10800"/>
                </a:lnTo>
                <a:lnTo>
                  <a:pt x="18000" y="10800"/>
                </a:lnTo>
                <a:lnTo>
                  <a:pt x="18000" y="7200"/>
                </a:lnTo>
                <a:cubicBezTo>
                  <a:pt x="18000" y="7200"/>
                  <a:pt x="21600" y="7200"/>
                  <a:pt x="21600" y="7200"/>
                </a:cubicBezTo>
                <a:close/>
                <a:moveTo>
                  <a:pt x="21600" y="720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6" name="AutoShape 216">
            <a:extLst>
              <a:ext uri="{FF2B5EF4-FFF2-40B4-BE49-F238E27FC236}">
                <a16:creationId xmlns:a16="http://schemas.microsoft.com/office/drawing/2014/main" id="{7E2F7D1A-57FF-4964-8DAE-93E685BA4F9D}"/>
              </a:ext>
            </a:extLst>
          </p:cNvPr>
          <p:cNvSpPr>
            <a:spLocks/>
          </p:cNvSpPr>
          <p:nvPr/>
        </p:nvSpPr>
        <p:spPr bwMode="auto">
          <a:xfrm>
            <a:off x="8876015" y="6416224"/>
            <a:ext cx="368300" cy="368300"/>
          </a:xfrm>
          <a:custGeom>
            <a:avLst/>
            <a:gdLst/>
            <a:ahLst/>
            <a:cxnLst/>
            <a:rect l="0" t="0" r="r" b="b"/>
            <a:pathLst>
              <a:path w="21600" h="21600">
                <a:moveTo>
                  <a:pt x="15019" y="18084"/>
                </a:moveTo>
                <a:lnTo>
                  <a:pt x="18267" y="18084"/>
                </a:lnTo>
                <a:lnTo>
                  <a:pt x="18267" y="12487"/>
                </a:lnTo>
                <a:cubicBezTo>
                  <a:pt x="18267" y="11043"/>
                  <a:pt x="17925" y="9952"/>
                  <a:pt x="17241" y="9210"/>
                </a:cubicBezTo>
                <a:cubicBezTo>
                  <a:pt x="16556" y="8470"/>
                  <a:pt x="15652" y="8099"/>
                  <a:pt x="14527" y="8099"/>
                </a:cubicBezTo>
                <a:cubicBezTo>
                  <a:pt x="13251" y="8099"/>
                  <a:pt x="12272" y="8648"/>
                  <a:pt x="11587" y="9746"/>
                </a:cubicBezTo>
                <a:lnTo>
                  <a:pt x="11616" y="9746"/>
                </a:lnTo>
                <a:lnTo>
                  <a:pt x="11616" y="8325"/>
                </a:lnTo>
                <a:lnTo>
                  <a:pt x="8367" y="8325"/>
                </a:lnTo>
                <a:cubicBezTo>
                  <a:pt x="8395" y="8944"/>
                  <a:pt x="8395" y="12197"/>
                  <a:pt x="8367" y="18084"/>
                </a:cubicBezTo>
                <a:lnTo>
                  <a:pt x="11616" y="18084"/>
                </a:lnTo>
                <a:lnTo>
                  <a:pt x="11616" y="12628"/>
                </a:lnTo>
                <a:cubicBezTo>
                  <a:pt x="11616" y="12272"/>
                  <a:pt x="11648" y="12009"/>
                  <a:pt x="11714" y="11840"/>
                </a:cubicBezTo>
                <a:cubicBezTo>
                  <a:pt x="11855" y="11512"/>
                  <a:pt x="12066" y="11233"/>
                  <a:pt x="12347" y="11004"/>
                </a:cubicBezTo>
                <a:cubicBezTo>
                  <a:pt x="12628" y="10774"/>
                  <a:pt x="12975" y="10659"/>
                  <a:pt x="13387" y="10659"/>
                </a:cubicBezTo>
                <a:cubicBezTo>
                  <a:pt x="14475" y="10659"/>
                  <a:pt x="15019" y="11395"/>
                  <a:pt x="15019" y="12867"/>
                </a:cubicBezTo>
                <a:cubicBezTo>
                  <a:pt x="15019" y="12867"/>
                  <a:pt x="15019" y="18084"/>
                  <a:pt x="15019" y="18084"/>
                </a:cubicBezTo>
                <a:close/>
                <a:moveTo>
                  <a:pt x="3333" y="18084"/>
                </a:moveTo>
                <a:lnTo>
                  <a:pt x="6581" y="18084"/>
                </a:lnTo>
                <a:lnTo>
                  <a:pt x="6581" y="8325"/>
                </a:lnTo>
                <a:lnTo>
                  <a:pt x="3333" y="8325"/>
                </a:lnTo>
                <a:cubicBezTo>
                  <a:pt x="3333" y="8325"/>
                  <a:pt x="3333" y="18084"/>
                  <a:pt x="3333" y="18084"/>
                </a:cubicBezTo>
                <a:close/>
                <a:moveTo>
                  <a:pt x="6792" y="5315"/>
                </a:moveTo>
                <a:cubicBezTo>
                  <a:pt x="6783" y="4828"/>
                  <a:pt x="6614" y="4425"/>
                  <a:pt x="6286" y="4106"/>
                </a:cubicBezTo>
                <a:cubicBezTo>
                  <a:pt x="5958" y="3787"/>
                  <a:pt x="5522" y="3629"/>
                  <a:pt x="4978" y="3629"/>
                </a:cubicBezTo>
                <a:cubicBezTo>
                  <a:pt x="4434" y="3629"/>
                  <a:pt x="3991" y="3787"/>
                  <a:pt x="3649" y="4106"/>
                </a:cubicBezTo>
                <a:cubicBezTo>
                  <a:pt x="3307" y="4425"/>
                  <a:pt x="3136" y="4828"/>
                  <a:pt x="3136" y="5315"/>
                </a:cubicBezTo>
                <a:cubicBezTo>
                  <a:pt x="3136" y="5794"/>
                  <a:pt x="3302" y="6194"/>
                  <a:pt x="3635" y="6518"/>
                </a:cubicBezTo>
                <a:cubicBezTo>
                  <a:pt x="3968" y="6841"/>
                  <a:pt x="4402" y="7003"/>
                  <a:pt x="4936" y="7003"/>
                </a:cubicBezTo>
                <a:lnTo>
                  <a:pt x="4950" y="7003"/>
                </a:lnTo>
                <a:cubicBezTo>
                  <a:pt x="5503" y="7003"/>
                  <a:pt x="5949" y="6841"/>
                  <a:pt x="6286" y="6518"/>
                </a:cubicBezTo>
                <a:cubicBezTo>
                  <a:pt x="6623" y="6194"/>
                  <a:pt x="6792" y="5794"/>
                  <a:pt x="6792" y="5315"/>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37" name="AutoShape 260">
            <a:extLst>
              <a:ext uri="{FF2B5EF4-FFF2-40B4-BE49-F238E27FC236}">
                <a16:creationId xmlns:a16="http://schemas.microsoft.com/office/drawing/2014/main" id="{85D01BED-1C3F-4C54-BCE4-14DB0717DA58}"/>
              </a:ext>
            </a:extLst>
          </p:cNvPr>
          <p:cNvSpPr>
            <a:spLocks/>
          </p:cNvSpPr>
          <p:nvPr/>
        </p:nvSpPr>
        <p:spPr bwMode="auto">
          <a:xfrm>
            <a:off x="11168144" y="6399272"/>
            <a:ext cx="368300" cy="368300"/>
          </a:xfrm>
          <a:custGeom>
            <a:avLst/>
            <a:gdLst/>
            <a:ahLst/>
            <a:cxnLst/>
            <a:rect l="0" t="0" r="r" b="b"/>
            <a:pathLst>
              <a:path w="21600" h="21600">
                <a:moveTo>
                  <a:pt x="17550" y="0"/>
                </a:moveTo>
                <a:cubicBezTo>
                  <a:pt x="18665" y="0"/>
                  <a:pt x="19619" y="396"/>
                  <a:pt x="20412" y="1188"/>
                </a:cubicBezTo>
                <a:cubicBezTo>
                  <a:pt x="21204" y="1980"/>
                  <a:pt x="21600" y="2934"/>
                  <a:pt x="21600" y="4050"/>
                </a:cubicBezTo>
                <a:lnTo>
                  <a:pt x="21600" y="17549"/>
                </a:lnTo>
                <a:cubicBezTo>
                  <a:pt x="21600" y="18665"/>
                  <a:pt x="21204" y="19619"/>
                  <a:pt x="20412" y="20412"/>
                </a:cubicBezTo>
                <a:cubicBezTo>
                  <a:pt x="19619" y="21204"/>
                  <a:pt x="18665" y="21600"/>
                  <a:pt x="17550" y="21600"/>
                </a:cubicBezTo>
                <a:lnTo>
                  <a:pt x="7355" y="21600"/>
                </a:lnTo>
                <a:cubicBezTo>
                  <a:pt x="8151" y="20456"/>
                  <a:pt x="8658" y="19471"/>
                  <a:pt x="8873" y="18647"/>
                </a:cubicBezTo>
                <a:cubicBezTo>
                  <a:pt x="8958" y="18327"/>
                  <a:pt x="9206" y="17348"/>
                  <a:pt x="9619" y="15708"/>
                </a:cubicBezTo>
                <a:cubicBezTo>
                  <a:pt x="9816" y="16074"/>
                  <a:pt x="10160" y="16388"/>
                  <a:pt x="10652" y="16649"/>
                </a:cubicBezTo>
                <a:cubicBezTo>
                  <a:pt x="11145" y="16912"/>
                  <a:pt x="11672" y="17043"/>
                  <a:pt x="12234" y="17043"/>
                </a:cubicBezTo>
                <a:cubicBezTo>
                  <a:pt x="13931" y="17043"/>
                  <a:pt x="15316" y="16352"/>
                  <a:pt x="16390" y="14969"/>
                </a:cubicBezTo>
                <a:cubicBezTo>
                  <a:pt x="17463" y="13587"/>
                  <a:pt x="18000" y="11836"/>
                  <a:pt x="18000" y="9717"/>
                </a:cubicBezTo>
                <a:cubicBezTo>
                  <a:pt x="18000" y="8929"/>
                  <a:pt x="17836" y="8168"/>
                  <a:pt x="17508" y="7432"/>
                </a:cubicBezTo>
                <a:cubicBezTo>
                  <a:pt x="17179" y="6696"/>
                  <a:pt x="16727" y="6044"/>
                  <a:pt x="16151" y="5477"/>
                </a:cubicBezTo>
                <a:cubicBezTo>
                  <a:pt x="15574" y="4910"/>
                  <a:pt x="14859" y="4456"/>
                  <a:pt x="14006" y="4114"/>
                </a:cubicBezTo>
                <a:cubicBezTo>
                  <a:pt x="13153" y="3771"/>
                  <a:pt x="12230" y="3600"/>
                  <a:pt x="11236" y="3600"/>
                </a:cubicBezTo>
                <a:cubicBezTo>
                  <a:pt x="10261" y="3600"/>
                  <a:pt x="9349" y="3733"/>
                  <a:pt x="8501" y="4001"/>
                </a:cubicBezTo>
                <a:cubicBezTo>
                  <a:pt x="7652" y="4268"/>
                  <a:pt x="6935" y="4627"/>
                  <a:pt x="6349" y="5076"/>
                </a:cubicBezTo>
                <a:cubicBezTo>
                  <a:pt x="5763" y="5526"/>
                  <a:pt x="5259" y="6040"/>
                  <a:pt x="4838" y="6617"/>
                </a:cubicBezTo>
                <a:cubicBezTo>
                  <a:pt x="4416" y="7192"/>
                  <a:pt x="4104" y="7792"/>
                  <a:pt x="3902" y="8416"/>
                </a:cubicBezTo>
                <a:cubicBezTo>
                  <a:pt x="3701" y="9040"/>
                  <a:pt x="3600" y="9661"/>
                  <a:pt x="3600" y="10280"/>
                </a:cubicBezTo>
                <a:cubicBezTo>
                  <a:pt x="3600" y="11236"/>
                  <a:pt x="3785" y="12079"/>
                  <a:pt x="4155" y="12811"/>
                </a:cubicBezTo>
                <a:cubicBezTo>
                  <a:pt x="4526" y="13542"/>
                  <a:pt x="5072" y="14058"/>
                  <a:pt x="5794" y="14357"/>
                </a:cubicBezTo>
                <a:cubicBezTo>
                  <a:pt x="5915" y="14404"/>
                  <a:pt x="6026" y="14404"/>
                  <a:pt x="6124" y="14357"/>
                </a:cubicBezTo>
                <a:cubicBezTo>
                  <a:pt x="6223" y="14311"/>
                  <a:pt x="6290" y="14221"/>
                  <a:pt x="6328" y="14090"/>
                </a:cubicBezTo>
                <a:cubicBezTo>
                  <a:pt x="6422" y="13677"/>
                  <a:pt x="6492" y="13393"/>
                  <a:pt x="6539" y="13233"/>
                </a:cubicBezTo>
                <a:cubicBezTo>
                  <a:pt x="6595" y="13017"/>
                  <a:pt x="6544" y="12821"/>
                  <a:pt x="6384" y="12641"/>
                </a:cubicBezTo>
                <a:cubicBezTo>
                  <a:pt x="5915" y="12061"/>
                  <a:pt x="5681" y="11357"/>
                  <a:pt x="5681" y="10532"/>
                </a:cubicBezTo>
                <a:cubicBezTo>
                  <a:pt x="5681" y="9127"/>
                  <a:pt x="6166" y="7924"/>
                  <a:pt x="7137" y="6926"/>
                </a:cubicBezTo>
                <a:cubicBezTo>
                  <a:pt x="8107" y="5927"/>
                  <a:pt x="9375" y="5428"/>
                  <a:pt x="10941" y="5428"/>
                </a:cubicBezTo>
                <a:cubicBezTo>
                  <a:pt x="12338" y="5428"/>
                  <a:pt x="13427" y="5808"/>
                  <a:pt x="14210" y="6567"/>
                </a:cubicBezTo>
                <a:cubicBezTo>
                  <a:pt x="14993" y="7326"/>
                  <a:pt x="15384" y="8311"/>
                  <a:pt x="15384" y="9520"/>
                </a:cubicBezTo>
                <a:cubicBezTo>
                  <a:pt x="15384" y="11095"/>
                  <a:pt x="15068" y="12436"/>
                  <a:pt x="14435" y="13542"/>
                </a:cubicBezTo>
                <a:cubicBezTo>
                  <a:pt x="13802" y="14648"/>
                  <a:pt x="12989" y="15201"/>
                  <a:pt x="11995" y="15201"/>
                </a:cubicBezTo>
                <a:cubicBezTo>
                  <a:pt x="11433" y="15201"/>
                  <a:pt x="10978" y="14997"/>
                  <a:pt x="10631" y="14589"/>
                </a:cubicBezTo>
                <a:cubicBezTo>
                  <a:pt x="10284" y="14182"/>
                  <a:pt x="10176" y="13697"/>
                  <a:pt x="10308" y="13134"/>
                </a:cubicBezTo>
                <a:cubicBezTo>
                  <a:pt x="10383" y="12816"/>
                  <a:pt x="10507" y="12382"/>
                  <a:pt x="10681" y="11834"/>
                </a:cubicBezTo>
                <a:cubicBezTo>
                  <a:pt x="10854" y="11285"/>
                  <a:pt x="10992" y="10807"/>
                  <a:pt x="11095" y="10399"/>
                </a:cubicBezTo>
                <a:cubicBezTo>
                  <a:pt x="11198" y="9991"/>
                  <a:pt x="11250" y="9642"/>
                  <a:pt x="11250" y="9351"/>
                </a:cubicBezTo>
                <a:cubicBezTo>
                  <a:pt x="11250" y="8892"/>
                  <a:pt x="11126" y="8511"/>
                  <a:pt x="10877" y="8205"/>
                </a:cubicBezTo>
                <a:cubicBezTo>
                  <a:pt x="10629" y="7901"/>
                  <a:pt x="10275" y="7748"/>
                  <a:pt x="9816" y="7748"/>
                </a:cubicBezTo>
                <a:cubicBezTo>
                  <a:pt x="9244" y="7748"/>
                  <a:pt x="8759" y="8013"/>
                  <a:pt x="8360" y="8543"/>
                </a:cubicBezTo>
                <a:cubicBezTo>
                  <a:pt x="7962" y="9073"/>
                  <a:pt x="7763" y="9726"/>
                  <a:pt x="7763" y="10504"/>
                </a:cubicBezTo>
                <a:cubicBezTo>
                  <a:pt x="7763" y="11179"/>
                  <a:pt x="7875" y="11746"/>
                  <a:pt x="8100" y="12206"/>
                </a:cubicBezTo>
                <a:lnTo>
                  <a:pt x="6722" y="18028"/>
                </a:lnTo>
                <a:cubicBezTo>
                  <a:pt x="6497" y="18966"/>
                  <a:pt x="6464" y="20155"/>
                  <a:pt x="6623"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cubicBezTo>
                  <a:pt x="4050" y="0"/>
                  <a:pt x="17550" y="0"/>
                  <a:pt x="17550" y="0"/>
                </a:cubicBezTo>
                <a:close/>
                <a:moveTo>
                  <a:pt x="17550" y="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46" name="AutoShape 293">
            <a:extLst>
              <a:ext uri="{FF2B5EF4-FFF2-40B4-BE49-F238E27FC236}">
                <a16:creationId xmlns:a16="http://schemas.microsoft.com/office/drawing/2014/main" id="{CEEAF134-16AE-4965-A9C1-539B637FBA8C}"/>
              </a:ext>
            </a:extLst>
          </p:cNvPr>
          <p:cNvSpPr>
            <a:spLocks/>
          </p:cNvSpPr>
          <p:nvPr/>
        </p:nvSpPr>
        <p:spPr bwMode="auto">
          <a:xfrm>
            <a:off x="10240530" y="6416224"/>
            <a:ext cx="368300" cy="368300"/>
          </a:xfrm>
          <a:custGeom>
            <a:avLst/>
            <a:gdLst/>
            <a:ahLst/>
            <a:cxnLst/>
            <a:rect l="0" t="0" r="r" b="b"/>
            <a:pathLst>
              <a:path w="21600" h="21600">
                <a:moveTo>
                  <a:pt x="6673" y="17473"/>
                </a:moveTo>
                <a:cubicBezTo>
                  <a:pt x="7024" y="17120"/>
                  <a:pt x="7200" y="16697"/>
                  <a:pt x="7200" y="16200"/>
                </a:cubicBezTo>
                <a:cubicBezTo>
                  <a:pt x="7200" y="15703"/>
                  <a:pt x="7024" y="15279"/>
                  <a:pt x="6673" y="14927"/>
                </a:cubicBezTo>
                <a:cubicBezTo>
                  <a:pt x="6321" y="14576"/>
                  <a:pt x="5897" y="14400"/>
                  <a:pt x="5400" y="14400"/>
                </a:cubicBezTo>
                <a:cubicBezTo>
                  <a:pt x="4903" y="14400"/>
                  <a:pt x="4479" y="14576"/>
                  <a:pt x="4127" y="14927"/>
                </a:cubicBezTo>
                <a:cubicBezTo>
                  <a:pt x="3776" y="15279"/>
                  <a:pt x="3600" y="15703"/>
                  <a:pt x="3600" y="16200"/>
                </a:cubicBezTo>
                <a:cubicBezTo>
                  <a:pt x="3600" y="16697"/>
                  <a:pt x="3776" y="17120"/>
                  <a:pt x="4127" y="17473"/>
                </a:cubicBezTo>
                <a:cubicBezTo>
                  <a:pt x="4479" y="17824"/>
                  <a:pt x="4903" y="17999"/>
                  <a:pt x="5400" y="17999"/>
                </a:cubicBezTo>
                <a:cubicBezTo>
                  <a:pt x="5897" y="17999"/>
                  <a:pt x="6321" y="17824"/>
                  <a:pt x="6673" y="17473"/>
                </a:cubicBezTo>
                <a:close/>
                <a:moveTo>
                  <a:pt x="12136" y="17522"/>
                </a:moveTo>
                <a:cubicBezTo>
                  <a:pt x="12014" y="15346"/>
                  <a:pt x="11184" y="13490"/>
                  <a:pt x="9647" y="11953"/>
                </a:cubicBezTo>
                <a:cubicBezTo>
                  <a:pt x="8109" y="10415"/>
                  <a:pt x="6253" y="9585"/>
                  <a:pt x="4078" y="9464"/>
                </a:cubicBezTo>
                <a:cubicBezTo>
                  <a:pt x="3947" y="9454"/>
                  <a:pt x="3834" y="9497"/>
                  <a:pt x="3741" y="9590"/>
                </a:cubicBezTo>
                <a:cubicBezTo>
                  <a:pt x="3647" y="9685"/>
                  <a:pt x="3600" y="9792"/>
                  <a:pt x="3600" y="9914"/>
                </a:cubicBezTo>
                <a:lnTo>
                  <a:pt x="3600" y="11714"/>
                </a:lnTo>
                <a:cubicBezTo>
                  <a:pt x="3600" y="11835"/>
                  <a:pt x="3640" y="11939"/>
                  <a:pt x="3720" y="12023"/>
                </a:cubicBezTo>
                <a:cubicBezTo>
                  <a:pt x="3799" y="12108"/>
                  <a:pt x="3900" y="12155"/>
                  <a:pt x="4022" y="12163"/>
                </a:cubicBezTo>
                <a:cubicBezTo>
                  <a:pt x="5466" y="12268"/>
                  <a:pt x="6703" y="12835"/>
                  <a:pt x="7734" y="13866"/>
                </a:cubicBezTo>
                <a:cubicBezTo>
                  <a:pt x="8766" y="14897"/>
                  <a:pt x="9333" y="16135"/>
                  <a:pt x="9436" y="17578"/>
                </a:cubicBezTo>
                <a:cubicBezTo>
                  <a:pt x="9445" y="17700"/>
                  <a:pt x="9492" y="17801"/>
                  <a:pt x="9577" y="17880"/>
                </a:cubicBezTo>
                <a:cubicBezTo>
                  <a:pt x="9661" y="17960"/>
                  <a:pt x="9764" y="17999"/>
                  <a:pt x="9886" y="17999"/>
                </a:cubicBezTo>
                <a:lnTo>
                  <a:pt x="11686" y="17999"/>
                </a:lnTo>
                <a:cubicBezTo>
                  <a:pt x="11808" y="17999"/>
                  <a:pt x="11916" y="17953"/>
                  <a:pt x="12009" y="17859"/>
                </a:cubicBezTo>
                <a:cubicBezTo>
                  <a:pt x="12103" y="17766"/>
                  <a:pt x="12145" y="17653"/>
                  <a:pt x="12136" y="17522"/>
                </a:cubicBezTo>
                <a:close/>
                <a:moveTo>
                  <a:pt x="17536" y="17535"/>
                </a:moveTo>
                <a:cubicBezTo>
                  <a:pt x="17489" y="16092"/>
                  <a:pt x="17227" y="14697"/>
                  <a:pt x="16749" y="13352"/>
                </a:cubicBezTo>
                <a:cubicBezTo>
                  <a:pt x="16270" y="12007"/>
                  <a:pt x="15616" y="10788"/>
                  <a:pt x="14787" y="9696"/>
                </a:cubicBezTo>
                <a:cubicBezTo>
                  <a:pt x="13957" y="8603"/>
                  <a:pt x="12996" y="7643"/>
                  <a:pt x="11904" y="6813"/>
                </a:cubicBezTo>
                <a:cubicBezTo>
                  <a:pt x="10812" y="5983"/>
                  <a:pt x="9593" y="5329"/>
                  <a:pt x="8248" y="4852"/>
                </a:cubicBezTo>
                <a:cubicBezTo>
                  <a:pt x="6902" y="4373"/>
                  <a:pt x="5508" y="4110"/>
                  <a:pt x="4064" y="4063"/>
                </a:cubicBezTo>
                <a:cubicBezTo>
                  <a:pt x="3933" y="4055"/>
                  <a:pt x="3825" y="4097"/>
                  <a:pt x="3741" y="4190"/>
                </a:cubicBezTo>
                <a:cubicBezTo>
                  <a:pt x="3647" y="4284"/>
                  <a:pt x="3600" y="4392"/>
                  <a:pt x="3600" y="4514"/>
                </a:cubicBezTo>
                <a:lnTo>
                  <a:pt x="3600" y="6314"/>
                </a:lnTo>
                <a:cubicBezTo>
                  <a:pt x="3600" y="6435"/>
                  <a:pt x="3642" y="6538"/>
                  <a:pt x="3727" y="6623"/>
                </a:cubicBezTo>
                <a:cubicBezTo>
                  <a:pt x="3811" y="6708"/>
                  <a:pt x="3914" y="6754"/>
                  <a:pt x="4036" y="6764"/>
                </a:cubicBezTo>
                <a:cubicBezTo>
                  <a:pt x="5949" y="6829"/>
                  <a:pt x="7720" y="7352"/>
                  <a:pt x="9351" y="8332"/>
                </a:cubicBezTo>
                <a:cubicBezTo>
                  <a:pt x="10983" y="9312"/>
                  <a:pt x="12288" y="10616"/>
                  <a:pt x="13268" y="12248"/>
                </a:cubicBezTo>
                <a:cubicBezTo>
                  <a:pt x="14248" y="13879"/>
                  <a:pt x="14770" y="15651"/>
                  <a:pt x="14836" y="17564"/>
                </a:cubicBezTo>
                <a:cubicBezTo>
                  <a:pt x="14845" y="17686"/>
                  <a:pt x="14892" y="17789"/>
                  <a:pt x="14977" y="17873"/>
                </a:cubicBezTo>
                <a:cubicBezTo>
                  <a:pt x="15061" y="17958"/>
                  <a:pt x="15164" y="17999"/>
                  <a:pt x="15286" y="17999"/>
                </a:cubicBezTo>
                <a:lnTo>
                  <a:pt x="17086" y="17999"/>
                </a:lnTo>
                <a:cubicBezTo>
                  <a:pt x="17208" y="17999"/>
                  <a:pt x="17316" y="17953"/>
                  <a:pt x="17409" y="17859"/>
                </a:cubicBezTo>
                <a:cubicBezTo>
                  <a:pt x="17512" y="17775"/>
                  <a:pt x="17555" y="17667"/>
                  <a:pt x="17536" y="17535"/>
                </a:cubicBezTo>
                <a:close/>
                <a:moveTo>
                  <a:pt x="21600" y="4050"/>
                </a:moveTo>
                <a:lnTo>
                  <a:pt x="21600" y="17550"/>
                </a:lnTo>
                <a:cubicBezTo>
                  <a:pt x="21600" y="18666"/>
                  <a:pt x="21204" y="19620"/>
                  <a:pt x="20412" y="20412"/>
                </a:cubicBezTo>
                <a:cubicBezTo>
                  <a:pt x="19619" y="21203"/>
                  <a:pt x="18665" y="21600"/>
                  <a:pt x="17550" y="21600"/>
                </a:cubicBezTo>
                <a:lnTo>
                  <a:pt x="4050" y="21600"/>
                </a:lnTo>
                <a:cubicBezTo>
                  <a:pt x="2934" y="21600"/>
                  <a:pt x="1980" y="21203"/>
                  <a:pt x="1188" y="20412"/>
                </a:cubicBezTo>
                <a:cubicBezTo>
                  <a:pt x="396" y="19620"/>
                  <a:pt x="0" y="18666"/>
                  <a:pt x="0" y="17550"/>
                </a:cubicBezTo>
                <a:lnTo>
                  <a:pt x="0" y="4050"/>
                </a:lnTo>
                <a:cubicBezTo>
                  <a:pt x="0" y="2934"/>
                  <a:pt x="396" y="1980"/>
                  <a:pt x="1188" y="1187"/>
                </a:cubicBezTo>
                <a:cubicBezTo>
                  <a:pt x="1980" y="395"/>
                  <a:pt x="2934" y="0"/>
                  <a:pt x="4050" y="0"/>
                </a:cubicBezTo>
                <a:lnTo>
                  <a:pt x="17550" y="0"/>
                </a:lnTo>
                <a:cubicBezTo>
                  <a:pt x="18665" y="0"/>
                  <a:pt x="19619" y="395"/>
                  <a:pt x="20412" y="1187"/>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47" name="AutoShape 374">
            <a:extLst>
              <a:ext uri="{FF2B5EF4-FFF2-40B4-BE49-F238E27FC236}">
                <a16:creationId xmlns:a16="http://schemas.microsoft.com/office/drawing/2014/main" id="{A28D3CDA-6AD0-46EF-A96C-043CE7E1A31D}"/>
              </a:ext>
            </a:extLst>
          </p:cNvPr>
          <p:cNvSpPr>
            <a:spLocks/>
          </p:cNvSpPr>
          <p:nvPr/>
        </p:nvSpPr>
        <p:spPr bwMode="auto">
          <a:xfrm>
            <a:off x="9805272" y="6416224"/>
            <a:ext cx="369887" cy="368300"/>
          </a:xfrm>
          <a:custGeom>
            <a:avLst/>
            <a:gdLst/>
            <a:ahLst/>
            <a:cxnLst/>
            <a:rect l="0" t="0" r="r" b="b"/>
            <a:pathLst>
              <a:path w="21600" h="21600">
                <a:moveTo>
                  <a:pt x="15792" y="18013"/>
                </a:moveTo>
                <a:lnTo>
                  <a:pt x="15792" y="15468"/>
                </a:lnTo>
                <a:cubicBezTo>
                  <a:pt x="14967" y="15994"/>
                  <a:pt x="14152" y="16255"/>
                  <a:pt x="13345" y="16255"/>
                </a:cubicBezTo>
                <a:cubicBezTo>
                  <a:pt x="12867" y="16255"/>
                  <a:pt x="12454" y="16148"/>
                  <a:pt x="12108" y="15932"/>
                </a:cubicBezTo>
                <a:cubicBezTo>
                  <a:pt x="11836" y="15773"/>
                  <a:pt x="11653" y="15562"/>
                  <a:pt x="11559" y="15300"/>
                </a:cubicBezTo>
                <a:cubicBezTo>
                  <a:pt x="11456" y="15018"/>
                  <a:pt x="11405" y="14414"/>
                  <a:pt x="11405" y="13486"/>
                </a:cubicBezTo>
                <a:lnTo>
                  <a:pt x="11405" y="9337"/>
                </a:lnTo>
                <a:lnTo>
                  <a:pt x="15258" y="9337"/>
                </a:lnTo>
                <a:lnTo>
                  <a:pt x="15258" y="6792"/>
                </a:lnTo>
                <a:lnTo>
                  <a:pt x="11405" y="6792"/>
                </a:lnTo>
                <a:lnTo>
                  <a:pt x="11405" y="2699"/>
                </a:lnTo>
                <a:lnTo>
                  <a:pt x="9099" y="2699"/>
                </a:lnTo>
                <a:cubicBezTo>
                  <a:pt x="8995" y="3544"/>
                  <a:pt x="8808" y="4233"/>
                  <a:pt x="8536" y="4767"/>
                </a:cubicBezTo>
                <a:cubicBezTo>
                  <a:pt x="8264" y="5302"/>
                  <a:pt x="7898" y="5766"/>
                  <a:pt x="7439" y="6159"/>
                </a:cubicBezTo>
                <a:cubicBezTo>
                  <a:pt x="6989" y="6534"/>
                  <a:pt x="6445" y="6830"/>
                  <a:pt x="5808" y="7045"/>
                </a:cubicBezTo>
                <a:lnTo>
                  <a:pt x="5808" y="9337"/>
                </a:lnTo>
                <a:lnTo>
                  <a:pt x="7594" y="9337"/>
                </a:lnTo>
                <a:lnTo>
                  <a:pt x="7594" y="15018"/>
                </a:lnTo>
                <a:cubicBezTo>
                  <a:pt x="7594" y="15749"/>
                  <a:pt x="7673" y="16317"/>
                  <a:pt x="7833" y="16720"/>
                </a:cubicBezTo>
                <a:cubicBezTo>
                  <a:pt x="7992" y="17113"/>
                  <a:pt x="8269" y="17479"/>
                  <a:pt x="8662" y="17817"/>
                </a:cubicBezTo>
                <a:cubicBezTo>
                  <a:pt x="9065" y="18164"/>
                  <a:pt x="9553" y="18430"/>
                  <a:pt x="10125" y="18618"/>
                </a:cubicBezTo>
                <a:cubicBezTo>
                  <a:pt x="10706" y="18806"/>
                  <a:pt x="11363" y="18899"/>
                  <a:pt x="12094" y="18899"/>
                </a:cubicBezTo>
                <a:cubicBezTo>
                  <a:pt x="12722" y="18899"/>
                  <a:pt x="13326" y="18834"/>
                  <a:pt x="13908" y="18703"/>
                </a:cubicBezTo>
                <a:cubicBezTo>
                  <a:pt x="14442" y="18581"/>
                  <a:pt x="15070" y="18351"/>
                  <a:pt x="15792" y="18013"/>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sp>
        <p:nvSpPr>
          <p:cNvPr id="48" name="AutoShape 377">
            <a:extLst>
              <a:ext uri="{FF2B5EF4-FFF2-40B4-BE49-F238E27FC236}">
                <a16:creationId xmlns:a16="http://schemas.microsoft.com/office/drawing/2014/main" id="{89B81736-00DC-4810-A4E6-F65703D89D30}"/>
              </a:ext>
            </a:extLst>
          </p:cNvPr>
          <p:cNvSpPr>
            <a:spLocks/>
          </p:cNvSpPr>
          <p:nvPr/>
        </p:nvSpPr>
        <p:spPr bwMode="auto">
          <a:xfrm>
            <a:off x="8418909" y="6416224"/>
            <a:ext cx="369888" cy="368300"/>
          </a:xfrm>
          <a:custGeom>
            <a:avLst/>
            <a:gdLst/>
            <a:ahLst/>
            <a:cxnLst/>
            <a:rect l="0" t="0" r="r" b="b"/>
            <a:pathLst>
              <a:path w="21600" h="21600">
                <a:moveTo>
                  <a:pt x="18000" y="6779"/>
                </a:moveTo>
                <a:cubicBezTo>
                  <a:pt x="17475" y="7013"/>
                  <a:pt x="16908" y="7171"/>
                  <a:pt x="16298" y="7256"/>
                </a:cubicBezTo>
                <a:cubicBezTo>
                  <a:pt x="16936" y="6882"/>
                  <a:pt x="17372" y="6333"/>
                  <a:pt x="17606" y="5611"/>
                </a:cubicBezTo>
                <a:cubicBezTo>
                  <a:pt x="16997" y="5967"/>
                  <a:pt x="16369" y="6207"/>
                  <a:pt x="15722" y="6328"/>
                </a:cubicBezTo>
                <a:cubicBezTo>
                  <a:pt x="15150" y="5709"/>
                  <a:pt x="14433" y="5400"/>
                  <a:pt x="13570" y="5400"/>
                </a:cubicBezTo>
                <a:cubicBezTo>
                  <a:pt x="12755" y="5400"/>
                  <a:pt x="12059" y="5688"/>
                  <a:pt x="11482" y="6264"/>
                </a:cubicBezTo>
                <a:cubicBezTo>
                  <a:pt x="10906" y="6841"/>
                  <a:pt x="10617" y="7537"/>
                  <a:pt x="10617" y="8353"/>
                </a:cubicBezTo>
                <a:cubicBezTo>
                  <a:pt x="10617" y="8625"/>
                  <a:pt x="10640" y="8849"/>
                  <a:pt x="10687" y="9027"/>
                </a:cubicBezTo>
                <a:cubicBezTo>
                  <a:pt x="9478" y="8962"/>
                  <a:pt x="8344" y="8658"/>
                  <a:pt x="7284" y="8114"/>
                </a:cubicBezTo>
                <a:cubicBezTo>
                  <a:pt x="6225" y="7570"/>
                  <a:pt x="5325" y="6844"/>
                  <a:pt x="4584" y="5934"/>
                </a:cubicBezTo>
                <a:cubicBezTo>
                  <a:pt x="4313" y="6403"/>
                  <a:pt x="4177" y="6900"/>
                  <a:pt x="4177" y="7424"/>
                </a:cubicBezTo>
                <a:cubicBezTo>
                  <a:pt x="4177" y="8493"/>
                  <a:pt x="4603" y="9313"/>
                  <a:pt x="5456" y="9885"/>
                </a:cubicBezTo>
                <a:cubicBezTo>
                  <a:pt x="5016" y="9877"/>
                  <a:pt x="4547" y="9754"/>
                  <a:pt x="4050" y="9520"/>
                </a:cubicBezTo>
                <a:lnTo>
                  <a:pt x="4050" y="9548"/>
                </a:lnTo>
                <a:cubicBezTo>
                  <a:pt x="4050" y="10251"/>
                  <a:pt x="4284" y="10877"/>
                  <a:pt x="4753" y="11426"/>
                </a:cubicBezTo>
                <a:cubicBezTo>
                  <a:pt x="5222" y="11974"/>
                  <a:pt x="5799" y="12314"/>
                  <a:pt x="6483" y="12445"/>
                </a:cubicBezTo>
                <a:cubicBezTo>
                  <a:pt x="6211" y="12520"/>
                  <a:pt x="5972" y="12558"/>
                  <a:pt x="5766" y="12558"/>
                </a:cubicBezTo>
                <a:cubicBezTo>
                  <a:pt x="5644" y="12558"/>
                  <a:pt x="5461" y="12538"/>
                  <a:pt x="5217" y="12501"/>
                </a:cubicBezTo>
                <a:cubicBezTo>
                  <a:pt x="5414" y="13092"/>
                  <a:pt x="5763" y="13579"/>
                  <a:pt x="6265" y="13963"/>
                </a:cubicBezTo>
                <a:cubicBezTo>
                  <a:pt x="6766" y="14348"/>
                  <a:pt x="7336" y="14545"/>
                  <a:pt x="7973" y="14554"/>
                </a:cubicBezTo>
                <a:cubicBezTo>
                  <a:pt x="6886" y="15398"/>
                  <a:pt x="5662" y="15819"/>
                  <a:pt x="4303" y="15819"/>
                </a:cubicBezTo>
                <a:cubicBezTo>
                  <a:pt x="4059" y="15819"/>
                  <a:pt x="3825" y="15806"/>
                  <a:pt x="3600" y="15778"/>
                </a:cubicBezTo>
                <a:cubicBezTo>
                  <a:pt x="4987" y="16659"/>
                  <a:pt x="6497" y="17100"/>
                  <a:pt x="8128" y="17100"/>
                </a:cubicBezTo>
                <a:cubicBezTo>
                  <a:pt x="9178" y="17100"/>
                  <a:pt x="10162" y="16933"/>
                  <a:pt x="11081" y="16600"/>
                </a:cubicBezTo>
                <a:cubicBezTo>
                  <a:pt x="12000" y="16268"/>
                  <a:pt x="12787" y="15822"/>
                  <a:pt x="13444" y="15265"/>
                </a:cubicBezTo>
                <a:cubicBezTo>
                  <a:pt x="14100" y="14707"/>
                  <a:pt x="14665" y="14064"/>
                  <a:pt x="15138" y="13337"/>
                </a:cubicBezTo>
                <a:cubicBezTo>
                  <a:pt x="15612" y="12612"/>
                  <a:pt x="15963" y="11852"/>
                  <a:pt x="16193" y="11060"/>
                </a:cubicBezTo>
                <a:cubicBezTo>
                  <a:pt x="16423" y="10267"/>
                  <a:pt x="16537" y="9478"/>
                  <a:pt x="16537" y="8690"/>
                </a:cubicBezTo>
                <a:cubicBezTo>
                  <a:pt x="16537" y="8522"/>
                  <a:pt x="16533" y="8395"/>
                  <a:pt x="16523" y="8311"/>
                </a:cubicBezTo>
                <a:cubicBezTo>
                  <a:pt x="17114" y="7889"/>
                  <a:pt x="17606" y="7378"/>
                  <a:pt x="18000" y="6779"/>
                </a:cubicBezTo>
                <a:close/>
                <a:moveTo>
                  <a:pt x="21600" y="4050"/>
                </a:moveTo>
                <a:lnTo>
                  <a:pt x="21600" y="17549"/>
                </a:lnTo>
                <a:cubicBezTo>
                  <a:pt x="21600" y="18665"/>
                  <a:pt x="21204" y="19619"/>
                  <a:pt x="20412" y="20412"/>
                </a:cubicBezTo>
                <a:cubicBezTo>
                  <a:pt x="19619" y="21204"/>
                  <a:pt x="18665" y="21600"/>
                  <a:pt x="17550" y="21600"/>
                </a:cubicBezTo>
                <a:lnTo>
                  <a:pt x="4050" y="21600"/>
                </a:lnTo>
                <a:cubicBezTo>
                  <a:pt x="2934" y="21600"/>
                  <a:pt x="1980" y="21204"/>
                  <a:pt x="1188" y="20412"/>
                </a:cubicBezTo>
                <a:cubicBezTo>
                  <a:pt x="396" y="19619"/>
                  <a:pt x="0" y="18665"/>
                  <a:pt x="0" y="17549"/>
                </a:cubicBezTo>
                <a:lnTo>
                  <a:pt x="0" y="4050"/>
                </a:lnTo>
                <a:cubicBezTo>
                  <a:pt x="0" y="2934"/>
                  <a:pt x="396" y="1980"/>
                  <a:pt x="1188" y="1188"/>
                </a:cubicBezTo>
                <a:cubicBezTo>
                  <a:pt x="1980" y="396"/>
                  <a:pt x="2934" y="0"/>
                  <a:pt x="4050" y="0"/>
                </a:cubicBezTo>
                <a:lnTo>
                  <a:pt x="17550" y="0"/>
                </a:lnTo>
                <a:cubicBezTo>
                  <a:pt x="18665" y="0"/>
                  <a:pt x="19619" y="396"/>
                  <a:pt x="20412" y="1188"/>
                </a:cubicBezTo>
                <a:cubicBezTo>
                  <a:pt x="21204" y="1980"/>
                  <a:pt x="21600" y="2934"/>
                  <a:pt x="21600" y="4050"/>
                </a:cubicBezTo>
                <a:close/>
                <a:moveTo>
                  <a:pt x="21600" y="4050"/>
                </a:moveTo>
              </a:path>
            </a:pathLst>
          </a:custGeom>
          <a:solidFill>
            <a:schemeClr val="tx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0" name="Picture 2" descr="Image result for instagram icon">
            <a:extLst>
              <a:ext uri="{FF2B5EF4-FFF2-40B4-BE49-F238E27FC236}">
                <a16:creationId xmlns:a16="http://schemas.microsoft.com/office/drawing/2014/main" id="{B6C87DA0-8A36-47AF-8D1B-3DD2CFE1AF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3987" y="6416224"/>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snapchat icon">
            <a:extLst>
              <a:ext uri="{FF2B5EF4-FFF2-40B4-BE49-F238E27FC236}">
                <a16:creationId xmlns:a16="http://schemas.microsoft.com/office/drawing/2014/main" id="{F14A61AA-FBC3-420C-B391-C29DD8199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8184" y="635482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ddit icon">
            <a:extLst>
              <a:ext uri="{FF2B5EF4-FFF2-40B4-BE49-F238E27FC236}">
                <a16:creationId xmlns:a16="http://schemas.microsoft.com/office/drawing/2014/main" id="{25C42628-F42E-4A33-8E0E-54FE631C1DE5}"/>
              </a:ext>
            </a:extLst>
          </p:cNvPr>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974484" y="6401812"/>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ichat icon">
            <a:extLst>
              <a:ext uri="{FF2B5EF4-FFF2-40B4-BE49-F238E27FC236}">
                <a16:creationId xmlns:a16="http://schemas.microsoft.com/office/drawing/2014/main" id="{32072DC5-449E-4FAA-89F1-3ED82DA2EB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8165" y="630793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whatsapp icon">
            <a:extLst>
              <a:ext uri="{FF2B5EF4-FFF2-40B4-BE49-F238E27FC236}">
                <a16:creationId xmlns:a16="http://schemas.microsoft.com/office/drawing/2014/main" id="{CE0BCD96-333D-4FB4-A215-D2B37BFDCC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89898" y="6332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10189381-d717-428f-b569-fc13e83d3141" descr="Image">
            <a:extLst>
              <a:ext uri="{FF2B5EF4-FFF2-40B4-BE49-F238E27FC236}">
                <a16:creationId xmlns:a16="http://schemas.microsoft.com/office/drawing/2014/main" id="{53C96E5E-EA04-4BC9-B198-C2DC9525EDD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552" b="7926"/>
          <a:stretch/>
        </p:blipFill>
        <p:spPr bwMode="auto">
          <a:xfrm>
            <a:off x="1597176" y="1154611"/>
            <a:ext cx="3156013" cy="493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40509877-9169-4540-b806-451544e4741d" descr="Image">
            <a:extLst>
              <a:ext uri="{FF2B5EF4-FFF2-40B4-BE49-F238E27FC236}">
                <a16:creationId xmlns:a16="http://schemas.microsoft.com/office/drawing/2014/main" id="{15D0C8FE-78A3-4530-AD13-AD81718D40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9563" y="1132371"/>
            <a:ext cx="2765768" cy="491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35f99f75-bb93-48a2-8cae-544d499c2373" descr="Image">
            <a:extLst>
              <a:ext uri="{FF2B5EF4-FFF2-40B4-BE49-F238E27FC236}">
                <a16:creationId xmlns:a16="http://schemas.microsoft.com/office/drawing/2014/main" id="{4B0933F0-4074-4EB1-8E66-FB7A455E6C9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208" b="16477"/>
          <a:stretch/>
        </p:blipFill>
        <p:spPr bwMode="auto">
          <a:xfrm>
            <a:off x="8038531" y="1168876"/>
            <a:ext cx="3562066" cy="480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A9DCAB7-6F6D-413C-97B0-3A009443F3BA}"/>
              </a:ext>
            </a:extLst>
          </p:cNvPr>
          <p:cNvSpPr/>
          <p:nvPr/>
        </p:nvSpPr>
        <p:spPr>
          <a:xfrm>
            <a:off x="1578622" y="1150445"/>
            <a:ext cx="3174567" cy="493493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8B759D-72FB-4C3B-8D53-A1F05F299C07}"/>
              </a:ext>
            </a:extLst>
          </p:cNvPr>
          <p:cNvSpPr/>
          <p:nvPr/>
        </p:nvSpPr>
        <p:spPr>
          <a:xfrm>
            <a:off x="5062443" y="1132372"/>
            <a:ext cx="2772887" cy="493077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C61ED2-F5C2-48A9-BD50-5197B8DEE226}"/>
              </a:ext>
            </a:extLst>
          </p:cNvPr>
          <p:cNvSpPr/>
          <p:nvPr/>
        </p:nvSpPr>
        <p:spPr>
          <a:xfrm>
            <a:off x="8027789" y="1168875"/>
            <a:ext cx="3565688" cy="480220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Warning">
            <a:extLst>
              <a:ext uri="{FF2B5EF4-FFF2-40B4-BE49-F238E27FC236}">
                <a16:creationId xmlns:a16="http://schemas.microsoft.com/office/drawing/2014/main" id="{6C3089C6-F3B8-41D5-88C8-AAB6AC1F7E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9354518" y="2738897"/>
            <a:ext cx="1030255" cy="1030255"/>
          </a:xfrm>
          <a:prstGeom prst="rect">
            <a:avLst/>
          </a:prstGeom>
        </p:spPr>
      </p:pic>
    </p:spTree>
    <p:extLst>
      <p:ext uri="{BB962C8B-B14F-4D97-AF65-F5344CB8AC3E}">
        <p14:creationId xmlns:p14="http://schemas.microsoft.com/office/powerpoint/2010/main" val="3440390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380197"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 name="Rectangle 9">
            <a:extLst>
              <a:ext uri="{FF2B5EF4-FFF2-40B4-BE49-F238E27FC236}">
                <a16:creationId xmlns:a16="http://schemas.microsoft.com/office/drawing/2014/main" id="{AC3821EA-2974-4F33-8B78-384FBF55510E}"/>
              </a:ext>
            </a:extLst>
          </p:cNvPr>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descr="A screenshot of a cell phone&#10;&#10;Description automatically generated">
            <a:extLst>
              <a:ext uri="{FF2B5EF4-FFF2-40B4-BE49-F238E27FC236}">
                <a16:creationId xmlns:a16="http://schemas.microsoft.com/office/drawing/2014/main" id="{E64C5502-0A3C-4B3F-9D07-5AE3187A3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790" y="1066054"/>
            <a:ext cx="5559639" cy="5704989"/>
          </a:xfrm>
          <a:prstGeom prst="rect">
            <a:avLst/>
          </a:prstGeom>
        </p:spPr>
      </p:pic>
      <p:sp>
        <p:nvSpPr>
          <p:cNvPr id="28" name="Title 11">
            <a:extLst>
              <a:ext uri="{FF2B5EF4-FFF2-40B4-BE49-F238E27FC236}">
                <a16:creationId xmlns:a16="http://schemas.microsoft.com/office/drawing/2014/main" id="{F2E885ED-598E-4A91-B24D-7FB42BB72181}"/>
              </a:ext>
            </a:extLst>
          </p:cNvPr>
          <p:cNvSpPr txBox="1">
            <a:spLocks/>
          </p:cNvSpPr>
          <p:nvPr/>
        </p:nvSpPr>
        <p:spPr>
          <a:xfrm>
            <a:off x="6556040" y="-93547"/>
            <a:ext cx="5635957"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Agency FB" panose="020B0503020202020204" pitchFamily="34" charset="0"/>
                <a:ea typeface="Roboto" panose="02000000000000000000" pitchFamily="2" charset="0"/>
                <a:cs typeface="Times New Roman" panose="02020603050405020304" pitchFamily="18" charset="0"/>
              </a:rPr>
              <a:t>Market</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Analysis</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&amp;</a:t>
            </a:r>
          </a:p>
          <a:p>
            <a:pPr algn="r"/>
            <a:r>
              <a:rPr lang="en-US" sz="3200" b="1" dirty="0">
                <a:latin typeface="Agency FB" panose="020B0503020202020204" pitchFamily="34" charset="0"/>
                <a:ea typeface="Roboto" panose="02000000000000000000" pitchFamily="2" charset="0"/>
                <a:cs typeface="Times New Roman" panose="02020603050405020304" pitchFamily="18" charset="0"/>
              </a:rPr>
              <a:t>Advertising &amp; Outreach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Solutions</a:t>
            </a:r>
          </a:p>
        </p:txBody>
      </p:sp>
      <p:sp>
        <p:nvSpPr>
          <p:cNvPr id="19" name="Rectangle 18">
            <a:extLst>
              <a:ext uri="{FF2B5EF4-FFF2-40B4-BE49-F238E27FC236}">
                <a16:creationId xmlns:a16="http://schemas.microsoft.com/office/drawing/2014/main" id="{28758659-8D53-4BFA-ADF4-0D425C92AD3A}"/>
              </a:ext>
            </a:extLst>
          </p:cNvPr>
          <p:cNvSpPr/>
          <p:nvPr/>
        </p:nvSpPr>
        <p:spPr>
          <a:xfrm>
            <a:off x="1926993" y="1062601"/>
            <a:ext cx="5559639" cy="57049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453CCA-C9EB-4BE6-87D6-9E3C0E0B7B6C}"/>
              </a:ext>
            </a:extLst>
          </p:cNvPr>
          <p:cNvPicPr>
            <a:picLocks noChangeAspect="1"/>
          </p:cNvPicPr>
          <p:nvPr/>
        </p:nvPicPr>
        <p:blipFill rotWithShape="1">
          <a:blip r:embed="rId3"/>
          <a:srcRect b="4426"/>
          <a:stretch/>
        </p:blipFill>
        <p:spPr>
          <a:xfrm>
            <a:off x="8081844" y="1062601"/>
            <a:ext cx="2482836" cy="5452499"/>
          </a:xfrm>
          <a:prstGeom prst="rect">
            <a:avLst/>
          </a:prstGeom>
        </p:spPr>
      </p:pic>
      <p:sp>
        <p:nvSpPr>
          <p:cNvPr id="13" name="Rectangle 12">
            <a:extLst>
              <a:ext uri="{FF2B5EF4-FFF2-40B4-BE49-F238E27FC236}">
                <a16:creationId xmlns:a16="http://schemas.microsoft.com/office/drawing/2014/main" id="{F776BD34-67D4-4C67-BC82-A5292F0C1ACF}"/>
              </a:ext>
            </a:extLst>
          </p:cNvPr>
          <p:cNvSpPr/>
          <p:nvPr/>
        </p:nvSpPr>
        <p:spPr>
          <a:xfrm>
            <a:off x="8146055" y="1069969"/>
            <a:ext cx="2316792" cy="568003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9168">
            <a:extLst>
              <a:ext uri="{FF2B5EF4-FFF2-40B4-BE49-F238E27FC236}">
                <a16:creationId xmlns:a16="http://schemas.microsoft.com/office/drawing/2014/main" id="{340D7980-C29D-4142-B625-0D0C043E6F71}"/>
              </a:ext>
            </a:extLst>
          </p:cNvPr>
          <p:cNvSpPr/>
          <p:nvPr/>
        </p:nvSpPr>
        <p:spPr>
          <a:xfrm>
            <a:off x="1926993" y="500090"/>
            <a:ext cx="2820853" cy="42062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l">
              <a:lnSpc>
                <a:spcPct val="120000"/>
              </a:lnSpc>
              <a:defRPr sz="2000">
                <a:solidFill>
                  <a:srgbClr val="4C6077"/>
                </a:solidFill>
                <a:latin typeface="Helvetica"/>
                <a:ea typeface="Helvetica"/>
                <a:cs typeface="Helvetica"/>
                <a:sym typeface="Helvetica"/>
              </a:defRPr>
            </a:lvl1pPr>
          </a:lstStyle>
          <a:p>
            <a:pPr>
              <a:lnSpc>
                <a:spcPct val="100000"/>
              </a:lnSpc>
              <a:defRPr sz="3200"/>
            </a:pPr>
            <a:r>
              <a:rPr lang="en-US" sz="2400" b="1" dirty="0">
                <a:solidFill>
                  <a:schemeClr val="tx1">
                    <a:lumMod val="85000"/>
                    <a:lumOff val="15000"/>
                  </a:schemeClr>
                </a:solidFill>
                <a:latin typeface="Lato Medium"/>
              </a:rPr>
              <a:t>TryTransitFree.com</a:t>
            </a:r>
          </a:p>
        </p:txBody>
      </p:sp>
    </p:spTree>
    <p:extLst>
      <p:ext uri="{BB962C8B-B14F-4D97-AF65-F5344CB8AC3E}">
        <p14:creationId xmlns:p14="http://schemas.microsoft.com/office/powerpoint/2010/main" val="8964978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5560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6" name="Picture 5" descr="A close up of a logo&#10;&#10;Description automatically generated">
            <a:extLst>
              <a:ext uri="{FF2B5EF4-FFF2-40B4-BE49-F238E27FC236}">
                <a16:creationId xmlns:a16="http://schemas.microsoft.com/office/drawing/2014/main" id="{8FA5A9C8-DF27-4989-8B22-7FF93AC3B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441" y="1560745"/>
            <a:ext cx="7078229" cy="3136288"/>
          </a:xfrm>
          <a:prstGeom prst="rect">
            <a:avLst/>
          </a:prstGeom>
        </p:spPr>
      </p:pic>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Title 11">
            <a:extLst>
              <a:ext uri="{FF2B5EF4-FFF2-40B4-BE49-F238E27FC236}">
                <a16:creationId xmlns:a16="http://schemas.microsoft.com/office/drawing/2014/main" id="{F2E885ED-598E-4A91-B24D-7FB42BB72181}"/>
              </a:ext>
            </a:extLst>
          </p:cNvPr>
          <p:cNvSpPr txBox="1">
            <a:spLocks/>
          </p:cNvSpPr>
          <p:nvPr/>
        </p:nvSpPr>
        <p:spPr>
          <a:xfrm>
            <a:off x="6556042" y="-30655"/>
            <a:ext cx="5635957"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Agency FB" panose="020B0503020202020204" pitchFamily="34" charset="0"/>
                <a:ea typeface="Roboto" panose="02000000000000000000" pitchFamily="2" charset="0"/>
                <a:cs typeface="Times New Roman" panose="02020603050405020304" pitchFamily="18" charset="0"/>
              </a:rPr>
              <a:t>Market</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Analysis</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 </a:t>
            </a:r>
            <a:r>
              <a:rPr lang="en-US" sz="3200" b="1" dirty="0">
                <a:latin typeface="Agency FB" panose="020B0503020202020204" pitchFamily="34" charset="0"/>
                <a:ea typeface="Roboto" panose="02000000000000000000" pitchFamily="2" charset="0"/>
                <a:cs typeface="Times New Roman" panose="02020603050405020304" pitchFamily="18" charset="0"/>
              </a:rPr>
              <a:t>&amp;</a:t>
            </a:r>
          </a:p>
          <a:p>
            <a:pPr algn="r"/>
            <a:r>
              <a:rPr lang="en-US" sz="3200" b="1" dirty="0">
                <a:latin typeface="Agency FB" panose="020B0503020202020204" pitchFamily="34" charset="0"/>
                <a:ea typeface="Roboto" panose="02000000000000000000" pitchFamily="2" charset="0"/>
                <a:cs typeface="Times New Roman" panose="02020603050405020304" pitchFamily="18" charset="0"/>
              </a:rPr>
              <a:t>Advertising &amp; Outreach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Solutions</a:t>
            </a:r>
          </a:p>
        </p:txBody>
      </p:sp>
      <p:sp>
        <p:nvSpPr>
          <p:cNvPr id="19" name="Rectangle 18">
            <a:extLst>
              <a:ext uri="{FF2B5EF4-FFF2-40B4-BE49-F238E27FC236}">
                <a16:creationId xmlns:a16="http://schemas.microsoft.com/office/drawing/2014/main" id="{28758659-8D53-4BFA-ADF4-0D425C92AD3A}"/>
              </a:ext>
            </a:extLst>
          </p:cNvPr>
          <p:cNvSpPr/>
          <p:nvPr/>
        </p:nvSpPr>
        <p:spPr>
          <a:xfrm>
            <a:off x="1556442" y="1559537"/>
            <a:ext cx="6977958" cy="313628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CDAC36-B987-4FF2-AEB0-045F5E5498F3}"/>
              </a:ext>
            </a:extLst>
          </p:cNvPr>
          <p:cNvPicPr>
            <a:picLocks noChangeAspect="1"/>
          </p:cNvPicPr>
          <p:nvPr/>
        </p:nvPicPr>
        <p:blipFill rotWithShape="1">
          <a:blip r:embed="rId3">
            <a:extLst>
              <a:ext uri="{28A0092B-C50C-407E-A947-70E740481C1C}">
                <a14:useLocalDpi xmlns:a14="http://schemas.microsoft.com/office/drawing/2010/main" val="0"/>
              </a:ext>
            </a:extLst>
          </a:blip>
          <a:srcRect l="-1" t="26305" r="-3696"/>
          <a:stretch/>
        </p:blipFill>
        <p:spPr>
          <a:xfrm>
            <a:off x="8976943" y="1559537"/>
            <a:ext cx="3042139" cy="3721686"/>
          </a:xfrm>
          <a:prstGeom prst="rect">
            <a:avLst/>
          </a:prstGeom>
        </p:spPr>
      </p:pic>
      <p:sp>
        <p:nvSpPr>
          <p:cNvPr id="11" name="Rectangle 10">
            <a:extLst>
              <a:ext uri="{FF2B5EF4-FFF2-40B4-BE49-F238E27FC236}">
                <a16:creationId xmlns:a16="http://schemas.microsoft.com/office/drawing/2014/main" id="{1684D221-CFB7-4D69-AE30-B2F469A5D01C}"/>
              </a:ext>
            </a:extLst>
          </p:cNvPr>
          <p:cNvSpPr/>
          <p:nvPr/>
        </p:nvSpPr>
        <p:spPr>
          <a:xfrm>
            <a:off x="9004053" y="1540387"/>
            <a:ext cx="2987921" cy="37216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2BD505E-D1AA-4A26-9DB2-ACF60FF6E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372" y="5297255"/>
            <a:ext cx="4049484" cy="1181100"/>
          </a:xfrm>
          <a:prstGeom prst="rect">
            <a:avLst/>
          </a:prstGeom>
        </p:spPr>
      </p:pic>
      <p:pic>
        <p:nvPicPr>
          <p:cNvPr id="13" name="Picture 12">
            <a:extLst>
              <a:ext uri="{FF2B5EF4-FFF2-40B4-BE49-F238E27FC236}">
                <a16:creationId xmlns:a16="http://schemas.microsoft.com/office/drawing/2014/main" id="{1735000E-8B9A-4661-B2EF-0641C0AE34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45" t="8412" r="18324" b="14154"/>
          <a:stretch/>
        </p:blipFill>
        <p:spPr>
          <a:xfrm>
            <a:off x="5890515" y="5262073"/>
            <a:ext cx="2272410" cy="1270841"/>
          </a:xfrm>
          <a:prstGeom prst="rect">
            <a:avLst/>
          </a:prstGeom>
        </p:spPr>
      </p:pic>
      <p:sp>
        <p:nvSpPr>
          <p:cNvPr id="12" name="Rectangle 11">
            <a:extLst>
              <a:ext uri="{FF2B5EF4-FFF2-40B4-BE49-F238E27FC236}">
                <a16:creationId xmlns:a16="http://schemas.microsoft.com/office/drawing/2014/main" id="{A16DDD04-A79B-46EB-BD46-3F45122DD3B3}"/>
              </a:ext>
            </a:extLst>
          </p:cNvPr>
          <p:cNvSpPr/>
          <p:nvPr/>
        </p:nvSpPr>
        <p:spPr>
          <a:xfrm>
            <a:off x="5909586" y="5260864"/>
            <a:ext cx="2253340" cy="124912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104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EFDB8-9D25-0640-87AA-27C3F038C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28575" y="19050"/>
            <a:ext cx="12134850" cy="6838950"/>
          </a:xfrm>
          <a:prstGeom prst="rect">
            <a:avLst/>
          </a:prstGeom>
        </p:spPr>
      </p:pic>
    </p:spTree>
    <p:extLst>
      <p:ext uri="{BB962C8B-B14F-4D97-AF65-F5344CB8AC3E}">
        <p14:creationId xmlns:p14="http://schemas.microsoft.com/office/powerpoint/2010/main" val="2020161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5560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0" y="0"/>
            <a:ext cx="1233713" cy="6858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26" name="Picture 2" descr="Image result for lyft logo">
            <a:extLst>
              <a:ext uri="{FF2B5EF4-FFF2-40B4-BE49-F238E27FC236}">
                <a16:creationId xmlns:a16="http://schemas.microsoft.com/office/drawing/2014/main" id="{756FDE13-3DA6-46D3-B7ED-283F044924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701" y="1019917"/>
            <a:ext cx="2169922" cy="1509511"/>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1">
            <a:extLst>
              <a:ext uri="{FF2B5EF4-FFF2-40B4-BE49-F238E27FC236}">
                <a16:creationId xmlns:a16="http://schemas.microsoft.com/office/drawing/2014/main" id="{22C0D214-A63F-435A-B5D3-C8592EADF59A}"/>
              </a:ext>
            </a:extLst>
          </p:cNvPr>
          <p:cNvSpPr txBox="1">
            <a:spLocks/>
          </p:cNvSpPr>
          <p:nvPr/>
        </p:nvSpPr>
        <p:spPr>
          <a:xfrm>
            <a:off x="1479897" y="100870"/>
            <a:ext cx="3820445"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strike="sngStrike" dirty="0">
                <a:latin typeface="Agency FB" panose="020B0503020202020204" pitchFamily="34" charset="0"/>
                <a:ea typeface="Roboto" panose="02000000000000000000" pitchFamily="2" charset="0"/>
                <a:cs typeface="Times New Roman" panose="02020603050405020304" pitchFamily="18" charset="0"/>
              </a:rPr>
              <a:t>EMERGENCY</a:t>
            </a:r>
            <a:r>
              <a:rPr lang="en-US" sz="3200" b="1" dirty="0">
                <a:latin typeface="Agency FB" panose="020B0503020202020204" pitchFamily="34" charset="0"/>
                <a:ea typeface="Roboto" panose="02000000000000000000" pitchFamily="2" charset="0"/>
                <a:cs typeface="Times New Roman" panose="02020603050405020304" pitchFamily="18" charset="0"/>
              </a:rPr>
              <a:t> </a:t>
            </a:r>
            <a:r>
              <a:rPr lang="en-US" sz="3200" b="1" dirty="0">
                <a:solidFill>
                  <a:srgbClr val="0070C0"/>
                </a:solidFill>
                <a:latin typeface="Agency FB" panose="020B0503020202020204" pitchFamily="34" charset="0"/>
                <a:ea typeface="Roboto" panose="02000000000000000000" pitchFamily="2" charset="0"/>
                <a:cs typeface="Times New Roman" panose="02020603050405020304" pitchFamily="18" charset="0"/>
              </a:rPr>
              <a:t>GUARANTEED</a:t>
            </a:r>
            <a:r>
              <a:rPr lang="en-US" sz="3200" b="1" dirty="0">
                <a:latin typeface="Agency FB" panose="020B0503020202020204" pitchFamily="34" charset="0"/>
                <a:ea typeface="Roboto" panose="02000000000000000000" pitchFamily="2" charset="0"/>
                <a:cs typeface="Times New Roman" panose="02020603050405020304" pitchFamily="18" charset="0"/>
              </a:rPr>
              <a:t> RIDE HOME</a:t>
            </a:r>
          </a:p>
        </p:txBody>
      </p:sp>
      <p:pic>
        <p:nvPicPr>
          <p:cNvPr id="6" name="Picture 5">
            <a:extLst>
              <a:ext uri="{FF2B5EF4-FFF2-40B4-BE49-F238E27FC236}">
                <a16:creationId xmlns:a16="http://schemas.microsoft.com/office/drawing/2014/main" id="{6B2A02C3-2BD2-49D2-BA75-95DC86A03823}"/>
              </a:ext>
            </a:extLst>
          </p:cNvPr>
          <p:cNvPicPr>
            <a:picLocks noChangeAspect="1"/>
          </p:cNvPicPr>
          <p:nvPr/>
        </p:nvPicPr>
        <p:blipFill rotWithShape="1">
          <a:blip r:embed="rId3"/>
          <a:srcRect t="44580" r="56864" b="38709"/>
          <a:stretch/>
        </p:blipFill>
        <p:spPr>
          <a:xfrm rot="16200000">
            <a:off x="9425847" y="4851029"/>
            <a:ext cx="1918757" cy="1146019"/>
          </a:xfrm>
          <a:prstGeom prst="rect">
            <a:avLst/>
          </a:prstGeom>
        </p:spPr>
      </p:pic>
      <p:pic>
        <p:nvPicPr>
          <p:cNvPr id="35" name="Picture 34">
            <a:extLst>
              <a:ext uri="{FF2B5EF4-FFF2-40B4-BE49-F238E27FC236}">
                <a16:creationId xmlns:a16="http://schemas.microsoft.com/office/drawing/2014/main" id="{600AA11F-1EDC-44F0-894A-FFA48D20AF7C}"/>
              </a:ext>
            </a:extLst>
          </p:cNvPr>
          <p:cNvPicPr>
            <a:picLocks noChangeAspect="1"/>
          </p:cNvPicPr>
          <p:nvPr/>
        </p:nvPicPr>
        <p:blipFill rotWithShape="1">
          <a:blip r:embed="rId3"/>
          <a:srcRect l="52755"/>
          <a:stretch/>
        </p:blipFill>
        <p:spPr>
          <a:xfrm rot="16200000">
            <a:off x="4069281" y="2086435"/>
            <a:ext cx="2101549" cy="6858000"/>
          </a:xfrm>
          <a:prstGeom prst="rect">
            <a:avLst/>
          </a:prstGeom>
        </p:spPr>
      </p:pic>
      <p:sp>
        <p:nvSpPr>
          <p:cNvPr id="38" name="Rectangle 37">
            <a:extLst>
              <a:ext uri="{FF2B5EF4-FFF2-40B4-BE49-F238E27FC236}">
                <a16:creationId xmlns:a16="http://schemas.microsoft.com/office/drawing/2014/main" id="{86044D3C-4E88-4DA3-8A33-0708E2A81AC1}"/>
              </a:ext>
            </a:extLst>
          </p:cNvPr>
          <p:cNvSpPr/>
          <p:nvPr/>
        </p:nvSpPr>
        <p:spPr>
          <a:xfrm>
            <a:off x="1691054" y="4476927"/>
            <a:ext cx="6858001" cy="210155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F6E2CC0-720F-4703-BC71-9B8ABAED887F}"/>
              </a:ext>
            </a:extLst>
          </p:cNvPr>
          <p:cNvSpPr/>
          <p:nvPr/>
        </p:nvSpPr>
        <p:spPr>
          <a:xfrm>
            <a:off x="9812216" y="4476927"/>
            <a:ext cx="1146019" cy="19064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93E12F9-AF61-4641-801F-1821B451DF10}"/>
              </a:ext>
            </a:extLst>
          </p:cNvPr>
          <p:cNvGrpSpPr/>
          <p:nvPr/>
        </p:nvGrpSpPr>
        <p:grpSpPr>
          <a:xfrm>
            <a:off x="4918181" y="841498"/>
            <a:ext cx="6879715" cy="4450739"/>
            <a:chOff x="4918181" y="841498"/>
            <a:chExt cx="6879715" cy="4450739"/>
          </a:xfrm>
        </p:grpSpPr>
        <p:pic>
          <p:nvPicPr>
            <p:cNvPr id="3" name="Picture 2">
              <a:extLst>
                <a:ext uri="{FF2B5EF4-FFF2-40B4-BE49-F238E27FC236}">
                  <a16:creationId xmlns:a16="http://schemas.microsoft.com/office/drawing/2014/main" id="{7707D891-4A8A-491D-BE88-1E08E7B2EC5A}"/>
                </a:ext>
              </a:extLst>
            </p:cNvPr>
            <p:cNvPicPr>
              <a:picLocks noChangeAspect="1"/>
            </p:cNvPicPr>
            <p:nvPr/>
          </p:nvPicPr>
          <p:blipFill>
            <a:blip r:embed="rId4"/>
            <a:stretch>
              <a:fillRect/>
            </a:stretch>
          </p:blipFill>
          <p:spPr>
            <a:xfrm>
              <a:off x="4918181" y="841498"/>
              <a:ext cx="6879715" cy="4450739"/>
            </a:xfrm>
            <a:prstGeom prst="rect">
              <a:avLst/>
            </a:prstGeom>
          </p:spPr>
        </p:pic>
        <p:sp>
          <p:nvSpPr>
            <p:cNvPr id="27" name="Rectangle 26">
              <a:extLst>
                <a:ext uri="{FF2B5EF4-FFF2-40B4-BE49-F238E27FC236}">
                  <a16:creationId xmlns:a16="http://schemas.microsoft.com/office/drawing/2014/main" id="{4FF989E4-1637-446E-98BF-C87D2D518ABB}"/>
                </a:ext>
              </a:extLst>
            </p:cNvPr>
            <p:cNvSpPr/>
            <p:nvPr/>
          </p:nvSpPr>
          <p:spPr>
            <a:xfrm>
              <a:off x="4918182" y="841498"/>
              <a:ext cx="6879714" cy="445073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8089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39"/>
                                        </p:tgtEl>
                                      </p:cBhvr>
                                    </p:animEffect>
                                    <p:set>
                                      <p:cBhvr>
                                        <p:cTn id="7" dur="1" fill="hold">
                                          <p:stCondLst>
                                            <p:cond delay="999"/>
                                          </p:stCondLst>
                                        </p:cTn>
                                        <p:tgtEl>
                                          <p:spTgt spid="39"/>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flipV="1">
            <a:off x="-1" y="0"/>
            <a:ext cx="10537371" cy="6858000"/>
          </a:xfrm>
          <a:custGeom>
            <a:avLst/>
            <a:gdLst>
              <a:gd name="connsiteX0" fmla="*/ 0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0 w 9884228"/>
              <a:gd name="connsiteY4" fmla="*/ 0 h 6858000"/>
              <a:gd name="connsiteX0" fmla="*/ 2307772 w 9884228"/>
              <a:gd name="connsiteY0" fmla="*/ 0 h 6858000"/>
              <a:gd name="connsiteX1" fmla="*/ 9884228 w 9884228"/>
              <a:gd name="connsiteY1" fmla="*/ 0 h 6858000"/>
              <a:gd name="connsiteX2" fmla="*/ 9884228 w 9884228"/>
              <a:gd name="connsiteY2" fmla="*/ 6858000 h 6858000"/>
              <a:gd name="connsiteX3" fmla="*/ 0 w 9884228"/>
              <a:gd name="connsiteY3" fmla="*/ 6858000 h 6858000"/>
              <a:gd name="connsiteX4" fmla="*/ 2307772 w 9884228"/>
              <a:gd name="connsiteY4" fmla="*/ 0 h 6858000"/>
              <a:gd name="connsiteX0" fmla="*/ 2068637 w 9645093"/>
              <a:gd name="connsiteY0" fmla="*/ 0 h 6858000"/>
              <a:gd name="connsiteX1" fmla="*/ 9645093 w 9645093"/>
              <a:gd name="connsiteY1" fmla="*/ 0 h 6858000"/>
              <a:gd name="connsiteX2" fmla="*/ 9645093 w 9645093"/>
              <a:gd name="connsiteY2" fmla="*/ 6858000 h 6858000"/>
              <a:gd name="connsiteX3" fmla="*/ 0 w 9645093"/>
              <a:gd name="connsiteY3" fmla="*/ 6858000 h 6858000"/>
              <a:gd name="connsiteX4" fmla="*/ 2068637 w 964509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5093" h="6858000">
                <a:moveTo>
                  <a:pt x="2068637" y="0"/>
                </a:moveTo>
                <a:lnTo>
                  <a:pt x="9645093" y="0"/>
                </a:lnTo>
                <a:lnTo>
                  <a:pt x="9645093" y="6858000"/>
                </a:lnTo>
                <a:lnTo>
                  <a:pt x="0" y="6858000"/>
                </a:lnTo>
                <a:lnTo>
                  <a:pt x="2068637"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Placeholder 10" descr="A close up of a sign&#10;&#10;Description generated with very high confidence">
            <a:extLst>
              <a:ext uri="{FF2B5EF4-FFF2-40B4-BE49-F238E27FC236}">
                <a16:creationId xmlns:a16="http://schemas.microsoft.com/office/drawing/2014/main" id="{56DCB15A-69D3-4B50-B595-2405C5E0BCF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419" t="14822" b="14822"/>
          <a:stretch/>
        </p:blipFill>
        <p:spPr>
          <a:xfrm>
            <a:off x="5850334" y="0"/>
            <a:ext cx="6246129" cy="6858000"/>
          </a:xfrm>
          <a:prstGeom prst="parallelogram">
            <a:avLst>
              <a:gd name="adj" fmla="val 33462"/>
            </a:avLst>
          </a:prstGeom>
        </p:spPr>
      </p:pic>
      <p:sp>
        <p:nvSpPr>
          <p:cNvPr id="13" name="Parallelogram 12"/>
          <p:cNvSpPr/>
          <p:nvPr/>
        </p:nvSpPr>
        <p:spPr>
          <a:xfrm>
            <a:off x="8258629" y="0"/>
            <a:ext cx="3933371" cy="6858000"/>
          </a:xfrm>
          <a:prstGeom prst="parallelogram">
            <a:avLst>
              <a:gd name="adj" fmla="val 56933"/>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8" name="Group 7">
            <a:extLst>
              <a:ext uri="{FF2B5EF4-FFF2-40B4-BE49-F238E27FC236}">
                <a16:creationId xmlns:a16="http://schemas.microsoft.com/office/drawing/2014/main" id="{1EED3082-07A9-484D-94C1-B729B9957583}"/>
              </a:ext>
            </a:extLst>
          </p:cNvPr>
          <p:cNvGrpSpPr/>
          <p:nvPr/>
        </p:nvGrpSpPr>
        <p:grpSpPr>
          <a:xfrm>
            <a:off x="637798" y="1771160"/>
            <a:ext cx="5798741" cy="2588189"/>
            <a:chOff x="986589" y="2514600"/>
            <a:chExt cx="4186989" cy="1660358"/>
          </a:xfrm>
        </p:grpSpPr>
        <p:pic>
          <p:nvPicPr>
            <p:cNvPr id="7" name="Picture 6">
              <a:extLst>
                <a:ext uri="{FF2B5EF4-FFF2-40B4-BE49-F238E27FC236}">
                  <a16:creationId xmlns:a16="http://schemas.microsoft.com/office/drawing/2014/main" id="{20C7BB6D-D3BD-40F7-85B9-38E1EFF36521}"/>
                </a:ext>
              </a:extLst>
            </p:cNvPr>
            <p:cNvPicPr/>
            <p:nvPr/>
          </p:nvPicPr>
          <p:blipFill>
            <a:blip r:embed="rId3"/>
            <a:stretch>
              <a:fillRect/>
            </a:stretch>
          </p:blipFill>
          <p:spPr>
            <a:xfrm>
              <a:off x="1010323" y="2514600"/>
              <a:ext cx="4163255" cy="1656080"/>
            </a:xfrm>
            <a:prstGeom prst="rect">
              <a:avLst/>
            </a:prstGeom>
          </p:spPr>
        </p:pic>
        <p:sp>
          <p:nvSpPr>
            <p:cNvPr id="2" name="Rectangle 1">
              <a:extLst>
                <a:ext uri="{FF2B5EF4-FFF2-40B4-BE49-F238E27FC236}">
                  <a16:creationId xmlns:a16="http://schemas.microsoft.com/office/drawing/2014/main" id="{89A4D6E3-4CBF-4E27-83CA-8B3D1189FB93}"/>
                </a:ext>
              </a:extLst>
            </p:cNvPr>
            <p:cNvSpPr/>
            <p:nvPr/>
          </p:nvSpPr>
          <p:spPr>
            <a:xfrm>
              <a:off x="986589" y="2514600"/>
              <a:ext cx="4186989" cy="166035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1">
            <a:extLst>
              <a:ext uri="{FF2B5EF4-FFF2-40B4-BE49-F238E27FC236}">
                <a16:creationId xmlns:a16="http://schemas.microsoft.com/office/drawing/2014/main" id="{A05B3848-BF41-449A-A585-8702A0BC59E9}"/>
              </a:ext>
            </a:extLst>
          </p:cNvPr>
          <p:cNvSpPr txBox="1">
            <a:spLocks/>
          </p:cNvSpPr>
          <p:nvPr/>
        </p:nvSpPr>
        <p:spPr>
          <a:xfrm>
            <a:off x="360293" y="87590"/>
            <a:ext cx="6473644" cy="1181100"/>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a:latin typeface="Agency FB" panose="020B0503020202020204" pitchFamily="34" charset="0"/>
                <a:cs typeface="Times New Roman" panose="02020603050405020304" pitchFamily="18" charset="0"/>
              </a:rPr>
              <a:t>ALTERNATIVE MODES – </a:t>
            </a:r>
            <a:r>
              <a:rPr lang="en-US" sz="3599" b="1" dirty="0">
                <a:solidFill>
                  <a:srgbClr val="0070C0"/>
                </a:solidFill>
                <a:latin typeface="Agency FB" panose="020B0503020202020204" pitchFamily="34" charset="0"/>
                <a:cs typeface="Times New Roman" panose="02020603050405020304" pitchFamily="18" charset="0"/>
              </a:rPr>
              <a:t>CAR/VANPOOL</a:t>
            </a:r>
          </a:p>
        </p:txBody>
      </p:sp>
    </p:spTree>
    <p:extLst>
      <p:ext uri="{BB962C8B-B14F-4D97-AF65-F5344CB8AC3E}">
        <p14:creationId xmlns:p14="http://schemas.microsoft.com/office/powerpoint/2010/main" val="1622145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EFF89-1030-4418-9581-A8F891624672}"/>
              </a:ext>
            </a:extLst>
          </p:cNvPr>
          <p:cNvSpPr txBox="1"/>
          <p:nvPr/>
        </p:nvSpPr>
        <p:spPr>
          <a:xfrm>
            <a:off x="1064170" y="1405753"/>
            <a:ext cx="10242005" cy="1877437"/>
          </a:xfrm>
          <a:prstGeom prst="rect">
            <a:avLst/>
          </a:prstGeom>
          <a:noFill/>
        </p:spPr>
        <p:txBody>
          <a:bodyPr wrap="square" rtlCol="0">
            <a:spAutoFit/>
          </a:bodyPr>
          <a:lstStyle/>
          <a:p>
            <a:r>
              <a:rPr lang="en-US" sz="3600" dirty="0"/>
              <a:t>…</a:t>
            </a:r>
            <a:r>
              <a:rPr lang="en-US" sz="4000" b="1" dirty="0"/>
              <a:t>outdated</a:t>
            </a:r>
            <a:r>
              <a:rPr lang="en-US" sz="3600" dirty="0"/>
              <a:t> notions that treat TDM  as a </a:t>
            </a:r>
            <a:r>
              <a:rPr lang="en-US" sz="4000" b="1" dirty="0">
                <a:latin typeface="Lato Medium" panose="020F0502020204030203"/>
              </a:rPr>
              <a:t>collection</a:t>
            </a:r>
            <a:r>
              <a:rPr lang="en-US" sz="4000" b="1" dirty="0"/>
              <a:t> of vaguely related initiatives </a:t>
            </a:r>
            <a:r>
              <a:rPr lang="en-US" sz="3600" dirty="0"/>
              <a:t>are constraining the true potential of TDM.</a:t>
            </a:r>
          </a:p>
        </p:txBody>
      </p:sp>
      <p:sp>
        <p:nvSpPr>
          <p:cNvPr id="4" name="TextBox 3">
            <a:extLst>
              <a:ext uri="{FF2B5EF4-FFF2-40B4-BE49-F238E27FC236}">
                <a16:creationId xmlns:a16="http://schemas.microsoft.com/office/drawing/2014/main" id="{757E838B-8840-4A56-9530-0272B7C583DD}"/>
              </a:ext>
            </a:extLst>
          </p:cNvPr>
          <p:cNvSpPr txBox="1"/>
          <p:nvPr/>
        </p:nvSpPr>
        <p:spPr>
          <a:xfrm>
            <a:off x="5735964" y="304657"/>
            <a:ext cx="720069" cy="1569660"/>
          </a:xfrm>
          <a:prstGeom prst="rect">
            <a:avLst/>
          </a:prstGeom>
          <a:noFill/>
        </p:spPr>
        <p:txBody>
          <a:bodyPr wrap="none" rtlCol="0">
            <a:spAutoFit/>
          </a:bodyPr>
          <a:lstStyle/>
          <a:p>
            <a:r>
              <a:rPr lang="en-US" sz="9600" b="1" dirty="0">
                <a:solidFill>
                  <a:srgbClr val="0070C0"/>
                </a:solidFill>
              </a:rPr>
              <a:t>“</a:t>
            </a:r>
          </a:p>
        </p:txBody>
      </p:sp>
      <p:sp>
        <p:nvSpPr>
          <p:cNvPr id="5" name="Rectangle 4">
            <a:extLst>
              <a:ext uri="{FF2B5EF4-FFF2-40B4-BE49-F238E27FC236}">
                <a16:creationId xmlns:a16="http://schemas.microsoft.com/office/drawing/2014/main" id="{BF19687F-FCD3-4C94-BEE6-E45BDC253996}"/>
              </a:ext>
            </a:extLst>
          </p:cNvPr>
          <p:cNvSpPr/>
          <p:nvPr/>
        </p:nvSpPr>
        <p:spPr>
          <a:xfrm>
            <a:off x="3458461" y="3692530"/>
            <a:ext cx="5275078" cy="26346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a:extLst>
              <a:ext uri="{FF2B5EF4-FFF2-40B4-BE49-F238E27FC236}">
                <a16:creationId xmlns:a16="http://schemas.microsoft.com/office/drawing/2014/main" id="{682AAECD-B654-4FDC-BD1D-CA796A052A75}"/>
              </a:ext>
            </a:extLst>
          </p:cNvPr>
          <p:cNvSpPr txBox="1"/>
          <p:nvPr/>
        </p:nvSpPr>
        <p:spPr>
          <a:xfrm>
            <a:off x="4974127" y="4033996"/>
            <a:ext cx="2370228" cy="535531"/>
          </a:xfrm>
          <a:prstGeom prst="rect">
            <a:avLst/>
          </a:prstGeom>
          <a:noFill/>
        </p:spPr>
        <p:txBody>
          <a:bodyPr wrap="square" rtlCol="0">
            <a:spAutoFit/>
          </a:bodyPr>
          <a:lstStyle/>
          <a:p>
            <a:pPr algn="ctr">
              <a:lnSpc>
                <a:spcPct val="90000"/>
              </a:lnSpc>
            </a:pPr>
            <a:r>
              <a:rPr lang="en-US" sz="3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Thank You!</a:t>
            </a:r>
          </a:p>
        </p:txBody>
      </p:sp>
      <p:sp>
        <p:nvSpPr>
          <p:cNvPr id="7" name="Rectangle 6">
            <a:extLst>
              <a:ext uri="{FF2B5EF4-FFF2-40B4-BE49-F238E27FC236}">
                <a16:creationId xmlns:a16="http://schemas.microsoft.com/office/drawing/2014/main" id="{7DFA6011-CC55-4066-9ED1-F91FFEA1FBB9}"/>
              </a:ext>
            </a:extLst>
          </p:cNvPr>
          <p:cNvSpPr/>
          <p:nvPr/>
        </p:nvSpPr>
        <p:spPr>
          <a:xfrm>
            <a:off x="5702041" y="3935522"/>
            <a:ext cx="914400" cy="984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pic>
        <p:nvPicPr>
          <p:cNvPr id="8" name="Picture 7">
            <a:extLst>
              <a:ext uri="{FF2B5EF4-FFF2-40B4-BE49-F238E27FC236}">
                <a16:creationId xmlns:a16="http://schemas.microsoft.com/office/drawing/2014/main" id="{6615633F-550D-4D32-B4B6-A760C041A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4127" y="5226813"/>
            <a:ext cx="2296498" cy="1626518"/>
          </a:xfrm>
          <a:prstGeom prst="rect">
            <a:avLst/>
          </a:prstGeom>
        </p:spPr>
      </p:pic>
    </p:spTree>
    <p:extLst>
      <p:ext uri="{BB962C8B-B14F-4D97-AF65-F5344CB8AC3E}">
        <p14:creationId xmlns:p14="http://schemas.microsoft.com/office/powerpoint/2010/main" val="3645533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B21E4B-A1D0-5A47-8E24-9D813318F1C7}"/>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p:cNvSpPr>
            <a:spLocks noGrp="1"/>
          </p:cNvSpPr>
          <p:nvPr>
            <p:ph type="title"/>
          </p:nvPr>
        </p:nvSpPr>
        <p:spPr>
          <a:xfrm>
            <a:off x="838200" y="365125"/>
            <a:ext cx="10515600" cy="1325563"/>
          </a:xfrm>
        </p:spPr>
        <p:txBody>
          <a:bodyPr/>
          <a:lstStyle/>
          <a:p>
            <a:r>
              <a:rPr lang="en-US" b="1" dirty="0" smtClean="0">
                <a:solidFill>
                  <a:schemeClr val="accent1">
                    <a:lumMod val="75000"/>
                  </a:schemeClr>
                </a:solidFill>
              </a:rPr>
              <a:t>Context Classification - FDOT</a:t>
            </a:r>
            <a:endParaRPr lang="es-PE" b="1" dirty="0">
              <a:solidFill>
                <a:schemeClr val="accent1">
                  <a:lumMod val="75000"/>
                </a:schemeClr>
              </a:solidFill>
            </a:endParaRPr>
          </a:p>
        </p:txBody>
      </p:sp>
      <p:sp>
        <p:nvSpPr>
          <p:cNvPr id="4" name="Content Placeholder 2"/>
          <p:cNvSpPr>
            <a:spLocks noGrp="1"/>
          </p:cNvSpPr>
          <p:nvPr>
            <p:ph idx="1"/>
          </p:nvPr>
        </p:nvSpPr>
        <p:spPr>
          <a:xfrm>
            <a:off x="838200" y="1825625"/>
            <a:ext cx="10515600" cy="4351338"/>
          </a:xfrm>
        </p:spPr>
        <p:txBody>
          <a:bodyPr/>
          <a:lstStyle/>
          <a:p>
            <a:r>
              <a:rPr lang="en-US" dirty="0" smtClean="0"/>
              <a:t>Place holder</a:t>
            </a:r>
            <a:endParaRPr lang="es-PE" dirty="0"/>
          </a:p>
        </p:txBody>
      </p:sp>
      <p:sp>
        <p:nvSpPr>
          <p:cNvPr id="6" name="Title 11"/>
          <p:cNvSpPr txBox="1">
            <a:spLocks/>
          </p:cNvSpPr>
          <p:nvPr/>
        </p:nvSpPr>
        <p:spPr>
          <a:xfrm>
            <a:off x="3330522" y="3180122"/>
            <a:ext cx="7367958" cy="2008104"/>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99" b="1" dirty="0" smtClean="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LARRY WALLACE</a:t>
            </a:r>
            <a:endParaRPr lang="en-US" sz="3599" b="1" dirty="0">
              <a:solidFill>
                <a:srgbClr val="0070C0"/>
              </a:solidFill>
              <a:latin typeface="Agency FB" panose="020B0503020202020204" pitchFamily="34" charset="0"/>
              <a:ea typeface="Roboto" panose="02000000000000000000" pitchFamily="2" charset="0"/>
              <a:cs typeface="Times New Roman" panose="02020603050405020304" pitchFamily="18" charset="0"/>
            </a:endParaRPr>
          </a:p>
          <a:p>
            <a:pPr algn="l"/>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Bike/</a:t>
            </a:r>
            <a:r>
              <a:rPr lang="en-US" sz="3599" b="1" dirty="0" err="1">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Ped</a:t>
            </a:r>
            <a:r>
              <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rPr>
              <a:t>/Complete Streets Coordinator</a:t>
            </a:r>
          </a:p>
          <a:p>
            <a:pPr algn="l"/>
            <a:endParaRPr lang="en-US" sz="3599" b="1" dirty="0">
              <a:solidFill>
                <a:schemeClr val="tx1">
                  <a:lumMod val="85000"/>
                  <a:lumOff val="15000"/>
                </a:schemeClr>
              </a:solidFill>
              <a:latin typeface="Agency FB" panose="020B0503020202020204" pitchFamily="34"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386297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E"/>
          </a:p>
        </p:txBody>
      </p:sp>
      <p:sp>
        <p:nvSpPr>
          <p:cNvPr id="3" name="Content Placeholder 2"/>
          <p:cNvSpPr>
            <a:spLocks noGrp="1"/>
          </p:cNvSpPr>
          <p:nvPr>
            <p:ph idx="1"/>
          </p:nvPr>
        </p:nvSpPr>
        <p:spPr/>
        <p:txBody>
          <a:bodyPr/>
          <a:lstStyle/>
          <a:p>
            <a:endParaRPr lang="es-PE"/>
          </a:p>
        </p:txBody>
      </p:sp>
    </p:spTree>
    <p:extLst>
      <p:ext uri="{BB962C8B-B14F-4D97-AF65-F5344CB8AC3E}">
        <p14:creationId xmlns:p14="http://schemas.microsoft.com/office/powerpoint/2010/main" val="1818643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4175DD-89CA-0B44-B384-C122E4CF973F}"/>
              </a:ext>
            </a:extLst>
          </p:cNvPr>
          <p:cNvPicPr>
            <a:picLocks noChangeAspect="1"/>
          </p:cNvPicPr>
          <p:nvPr/>
        </p:nvPicPr>
        <p:blipFill>
          <a:blip r:embed="rId2"/>
          <a:stretch>
            <a:fillRect/>
          </a:stretch>
        </p:blipFill>
        <p:spPr>
          <a:xfrm>
            <a:off x="0" y="0"/>
            <a:ext cx="12192000" cy="6858000"/>
          </a:xfrm>
          <a:prstGeom prst="rect">
            <a:avLst/>
          </a:prstGeom>
        </p:spPr>
      </p:pic>
      <p:sp>
        <p:nvSpPr>
          <p:cNvPr id="3" name="object 4"/>
          <p:cNvSpPr txBox="1">
            <a:spLocks noGrp="1"/>
          </p:cNvSpPr>
          <p:nvPr>
            <p:ph type="title"/>
          </p:nvPr>
        </p:nvSpPr>
        <p:spPr>
          <a:xfrm>
            <a:off x="916900" y="637843"/>
            <a:ext cx="4215765" cy="689932"/>
          </a:xfrm>
          <a:prstGeom prst="rect">
            <a:avLst/>
          </a:prstGeom>
        </p:spPr>
        <p:txBody>
          <a:bodyPr vert="horz" wrap="square" lIns="0" tIns="12700" rIns="0" bIns="0" rtlCol="0">
            <a:spAutoFit/>
          </a:bodyPr>
          <a:lstStyle/>
          <a:p>
            <a:pPr marL="12700">
              <a:lnSpc>
                <a:spcPct val="100000"/>
              </a:lnSpc>
              <a:spcBef>
                <a:spcPts val="100"/>
              </a:spcBef>
            </a:pPr>
            <a:r>
              <a:rPr b="1" dirty="0">
                <a:solidFill>
                  <a:schemeClr val="bg1"/>
                </a:solidFill>
              </a:rPr>
              <a:t>MEMBER</a:t>
            </a:r>
            <a:r>
              <a:rPr b="1" spc="-80" dirty="0">
                <a:solidFill>
                  <a:schemeClr val="bg1"/>
                </a:solidFill>
              </a:rPr>
              <a:t> </a:t>
            </a:r>
            <a:r>
              <a:rPr b="1" spc="-40" dirty="0">
                <a:solidFill>
                  <a:schemeClr val="bg1"/>
                </a:solidFill>
              </a:rPr>
              <a:t>UPDATES</a:t>
            </a:r>
          </a:p>
        </p:txBody>
      </p:sp>
      <p:sp>
        <p:nvSpPr>
          <p:cNvPr id="4" name="object 5"/>
          <p:cNvSpPr/>
          <p:nvPr/>
        </p:nvSpPr>
        <p:spPr>
          <a:xfrm>
            <a:off x="1524000" y="1513034"/>
            <a:ext cx="9143998" cy="403932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71007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EFDB8-9D25-0640-87AA-27C3F038CC2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p:cNvSpPr>
            <a:spLocks noGrp="1"/>
          </p:cNvSpPr>
          <p:nvPr>
            <p:ph type="title"/>
          </p:nvPr>
        </p:nvSpPr>
        <p:spPr>
          <a:xfrm>
            <a:off x="838200" y="365125"/>
            <a:ext cx="10515600" cy="1325563"/>
          </a:xfrm>
        </p:spPr>
        <p:txBody>
          <a:bodyPr/>
          <a:lstStyle/>
          <a:p>
            <a:r>
              <a:rPr lang="en-US" b="1" dirty="0" smtClean="0">
                <a:solidFill>
                  <a:schemeClr val="accent1">
                    <a:lumMod val="75000"/>
                  </a:schemeClr>
                </a:solidFill>
              </a:rPr>
              <a:t>2020 Meeting Schedule </a:t>
            </a:r>
            <a:endParaRPr lang="es-PE" b="1" dirty="0">
              <a:solidFill>
                <a:schemeClr val="accent1">
                  <a:lumMod val="75000"/>
                </a:schemeClr>
              </a:solidFill>
            </a:endParaRPr>
          </a:p>
        </p:txBody>
      </p:sp>
      <p:sp>
        <p:nvSpPr>
          <p:cNvPr id="6" name="Content Placeholder 2"/>
          <p:cNvSpPr>
            <a:spLocks noGrp="1"/>
          </p:cNvSpPr>
          <p:nvPr>
            <p:ph idx="1"/>
          </p:nvPr>
        </p:nvSpPr>
        <p:spPr>
          <a:xfrm>
            <a:off x="838200" y="1825625"/>
            <a:ext cx="10515600" cy="4351338"/>
          </a:xfrm>
        </p:spPr>
        <p:txBody>
          <a:bodyPr>
            <a:normAutofit/>
          </a:bodyPr>
          <a:lstStyle/>
          <a:p>
            <a:r>
              <a:rPr lang="en-US" b="1" i="1" dirty="0" smtClean="0">
                <a:solidFill>
                  <a:schemeClr val="accent1">
                    <a:lumMod val="75000"/>
                  </a:schemeClr>
                </a:solidFill>
              </a:rPr>
              <a:t>January 13, 2020</a:t>
            </a:r>
          </a:p>
          <a:p>
            <a:r>
              <a:rPr lang="en-US" b="1" i="1" dirty="0" smtClean="0">
                <a:solidFill>
                  <a:schemeClr val="accent1">
                    <a:lumMod val="75000"/>
                  </a:schemeClr>
                </a:solidFill>
              </a:rPr>
              <a:t>March 9, 2020</a:t>
            </a:r>
          </a:p>
          <a:p>
            <a:r>
              <a:rPr lang="en-US" b="1" i="1" dirty="0" smtClean="0">
                <a:solidFill>
                  <a:schemeClr val="accent1">
                    <a:lumMod val="75000"/>
                  </a:schemeClr>
                </a:solidFill>
              </a:rPr>
              <a:t>May 11, 2020</a:t>
            </a:r>
          </a:p>
          <a:p>
            <a:r>
              <a:rPr lang="en-US" b="1" i="1" dirty="0" smtClean="0">
                <a:solidFill>
                  <a:schemeClr val="accent1">
                    <a:lumMod val="75000"/>
                  </a:schemeClr>
                </a:solidFill>
              </a:rPr>
              <a:t>July 13, 2020 *</a:t>
            </a:r>
          </a:p>
          <a:p>
            <a:r>
              <a:rPr lang="en-US" b="1" i="1" dirty="0" smtClean="0">
                <a:solidFill>
                  <a:schemeClr val="accent1">
                    <a:lumMod val="75000"/>
                  </a:schemeClr>
                </a:solidFill>
              </a:rPr>
              <a:t>September  14, 2020</a:t>
            </a:r>
          </a:p>
          <a:p>
            <a:r>
              <a:rPr lang="en-US" b="1" i="1" dirty="0" smtClean="0">
                <a:solidFill>
                  <a:schemeClr val="accent1">
                    <a:lumMod val="75000"/>
                  </a:schemeClr>
                </a:solidFill>
              </a:rPr>
              <a:t>November 9, 2020</a:t>
            </a:r>
            <a:endParaRPr lang="es-PE" b="1" i="1" dirty="0">
              <a:solidFill>
                <a:schemeClr val="accent1">
                  <a:lumMod val="75000"/>
                </a:schemeClr>
              </a:solidFill>
            </a:endParaRPr>
          </a:p>
        </p:txBody>
      </p:sp>
      <p:pic>
        <p:nvPicPr>
          <p:cNvPr id="2" name="Picture 1"/>
          <p:cNvPicPr>
            <a:picLocks noChangeAspect="1"/>
          </p:cNvPicPr>
          <p:nvPr/>
        </p:nvPicPr>
        <p:blipFill>
          <a:blip r:embed="rId3"/>
          <a:stretch>
            <a:fillRect/>
          </a:stretch>
        </p:blipFill>
        <p:spPr>
          <a:xfrm>
            <a:off x="6540500" y="2498407"/>
            <a:ext cx="4819650" cy="2409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61914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EFDB8-9D25-0640-87AA-27C3F038CC26}"/>
              </a:ext>
            </a:extLst>
          </p:cNvPr>
          <p:cNvPicPr>
            <a:picLocks noChangeAspect="1"/>
          </p:cNvPicPr>
          <p:nvPr/>
        </p:nvPicPr>
        <p:blipFill>
          <a:blip r:embed="rId2"/>
          <a:stretch>
            <a:fillRect/>
          </a:stretch>
        </p:blipFill>
        <p:spPr>
          <a:xfrm>
            <a:off x="-1114425" y="0"/>
            <a:ext cx="12192000" cy="6858000"/>
          </a:xfrm>
          <a:prstGeom prst="rect">
            <a:avLst/>
          </a:prstGeom>
        </p:spPr>
      </p:pic>
      <p:sp>
        <p:nvSpPr>
          <p:cNvPr id="7" name="object 2"/>
          <p:cNvSpPr txBox="1">
            <a:spLocks/>
          </p:cNvSpPr>
          <p:nvPr/>
        </p:nvSpPr>
        <p:spPr>
          <a:xfrm>
            <a:off x="916900" y="458310"/>
            <a:ext cx="3978950" cy="68993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s-PE" b="1" i="1" spc="-5" dirty="0" smtClean="0">
                <a:solidFill>
                  <a:schemeClr val="accent1">
                    <a:lumMod val="75000"/>
                  </a:schemeClr>
                </a:solidFill>
              </a:rPr>
              <a:t>THANK</a:t>
            </a:r>
            <a:r>
              <a:rPr lang="es-PE" b="1" i="1" spc="-125" dirty="0" smtClean="0">
                <a:solidFill>
                  <a:schemeClr val="accent1">
                    <a:lumMod val="75000"/>
                  </a:schemeClr>
                </a:solidFill>
              </a:rPr>
              <a:t> </a:t>
            </a:r>
            <a:r>
              <a:rPr lang="es-PE" b="1" i="1" spc="-5" dirty="0" smtClean="0">
                <a:solidFill>
                  <a:schemeClr val="accent1">
                    <a:lumMod val="75000"/>
                  </a:schemeClr>
                </a:solidFill>
              </a:rPr>
              <a:t>YOU!</a:t>
            </a:r>
            <a:endParaRPr lang="es-PE" b="1" i="1" spc="-5" dirty="0">
              <a:solidFill>
                <a:schemeClr val="accent1">
                  <a:lumMod val="75000"/>
                </a:schemeClr>
              </a:solidFill>
            </a:endParaRPr>
          </a:p>
        </p:txBody>
      </p:sp>
      <p:sp>
        <p:nvSpPr>
          <p:cNvPr id="8" name="object 3"/>
          <p:cNvSpPr txBox="1"/>
          <p:nvPr/>
        </p:nvSpPr>
        <p:spPr>
          <a:xfrm>
            <a:off x="916900" y="1424304"/>
            <a:ext cx="9069705" cy="3600986"/>
          </a:xfrm>
          <a:prstGeom prst="rect">
            <a:avLst/>
          </a:prstGeom>
        </p:spPr>
        <p:txBody>
          <a:bodyPr vert="horz" wrap="square" lIns="0" tIns="12700" rIns="0" bIns="0" rtlCol="0">
            <a:spAutoFit/>
          </a:bodyPr>
          <a:lstStyle/>
          <a:p>
            <a:pPr marL="240665" indent="-228600">
              <a:lnSpc>
                <a:spcPct val="100000"/>
              </a:lnSpc>
              <a:spcBef>
                <a:spcPts val="100"/>
              </a:spcBef>
              <a:buClr>
                <a:srgbClr val="009DDC"/>
              </a:buClr>
              <a:buChar char="•"/>
              <a:tabLst>
                <a:tab pos="241300" algn="l"/>
              </a:tabLst>
            </a:pPr>
            <a:r>
              <a:rPr sz="2600" dirty="0">
                <a:solidFill>
                  <a:srgbClr val="39499B"/>
                </a:solidFill>
                <a:latin typeface="Arial"/>
                <a:cs typeface="Arial"/>
              </a:rPr>
              <a:t>Any </a:t>
            </a:r>
            <a:r>
              <a:rPr sz="2600" spc="-5" dirty="0">
                <a:solidFill>
                  <a:srgbClr val="39499B"/>
                </a:solidFill>
                <a:latin typeface="Arial"/>
                <a:cs typeface="Arial"/>
              </a:rPr>
              <a:t>Final</a:t>
            </a:r>
            <a:r>
              <a:rPr sz="2600" spc="-10" dirty="0">
                <a:solidFill>
                  <a:srgbClr val="39499B"/>
                </a:solidFill>
                <a:latin typeface="Arial"/>
                <a:cs typeface="Arial"/>
              </a:rPr>
              <a:t> </a:t>
            </a:r>
            <a:r>
              <a:rPr sz="2600" spc="-5" dirty="0">
                <a:solidFill>
                  <a:srgbClr val="39499B"/>
                </a:solidFill>
                <a:latin typeface="Arial"/>
                <a:cs typeface="Arial"/>
              </a:rPr>
              <a:t>Questions?</a:t>
            </a:r>
            <a:endParaRPr sz="2600" dirty="0">
              <a:latin typeface="Arial"/>
              <a:cs typeface="Arial"/>
            </a:endParaRPr>
          </a:p>
          <a:p>
            <a:pPr>
              <a:lnSpc>
                <a:spcPct val="100000"/>
              </a:lnSpc>
              <a:spcBef>
                <a:spcPts val="40"/>
              </a:spcBef>
              <a:buClr>
                <a:srgbClr val="009DDC"/>
              </a:buClr>
              <a:buFont typeface="Arial"/>
              <a:buChar char="•"/>
            </a:pPr>
            <a:endParaRPr sz="3250" dirty="0">
              <a:latin typeface="Arial"/>
              <a:cs typeface="Arial"/>
            </a:endParaRPr>
          </a:p>
          <a:p>
            <a:pPr marL="240665" indent="-228600">
              <a:lnSpc>
                <a:spcPct val="100000"/>
              </a:lnSpc>
              <a:buClr>
                <a:srgbClr val="009DDC"/>
              </a:buClr>
              <a:buChar char="•"/>
              <a:tabLst>
                <a:tab pos="241300" algn="l"/>
              </a:tabLst>
            </a:pPr>
            <a:r>
              <a:rPr sz="2600" dirty="0">
                <a:solidFill>
                  <a:srgbClr val="39499B"/>
                </a:solidFill>
                <a:latin typeface="Arial"/>
                <a:cs typeface="Arial"/>
              </a:rPr>
              <a:t>Next CSAC </a:t>
            </a:r>
            <a:r>
              <a:rPr sz="2600" spc="-5" dirty="0">
                <a:solidFill>
                  <a:srgbClr val="39499B"/>
                </a:solidFill>
                <a:latin typeface="Arial"/>
                <a:cs typeface="Arial"/>
              </a:rPr>
              <a:t>Meeting </a:t>
            </a:r>
            <a:r>
              <a:rPr sz="2600" dirty="0">
                <a:solidFill>
                  <a:srgbClr val="39499B"/>
                </a:solidFill>
                <a:latin typeface="Arial"/>
                <a:cs typeface="Arial"/>
              </a:rPr>
              <a:t>– </a:t>
            </a:r>
            <a:r>
              <a:rPr sz="2600" spc="-30" dirty="0">
                <a:solidFill>
                  <a:srgbClr val="39499B"/>
                </a:solidFill>
                <a:latin typeface="Arial"/>
                <a:cs typeface="Arial"/>
              </a:rPr>
              <a:t>Monday, </a:t>
            </a:r>
            <a:r>
              <a:rPr lang="en-US" sz="2600" dirty="0" smtClean="0">
                <a:solidFill>
                  <a:srgbClr val="39499B"/>
                </a:solidFill>
                <a:latin typeface="Arial"/>
                <a:cs typeface="Arial"/>
              </a:rPr>
              <a:t>January</a:t>
            </a:r>
            <a:r>
              <a:rPr sz="2600" dirty="0" smtClean="0">
                <a:solidFill>
                  <a:srgbClr val="39499B"/>
                </a:solidFill>
                <a:latin typeface="Arial"/>
                <a:cs typeface="Arial"/>
              </a:rPr>
              <a:t> </a:t>
            </a:r>
            <a:r>
              <a:rPr sz="2600" dirty="0">
                <a:solidFill>
                  <a:srgbClr val="39499B"/>
                </a:solidFill>
                <a:latin typeface="Arial"/>
                <a:cs typeface="Arial"/>
              </a:rPr>
              <a:t>13, </a:t>
            </a:r>
            <a:r>
              <a:rPr sz="2600" dirty="0" smtClean="0">
                <a:solidFill>
                  <a:srgbClr val="39499B"/>
                </a:solidFill>
                <a:latin typeface="Arial"/>
                <a:cs typeface="Arial"/>
              </a:rPr>
              <a:t>20</a:t>
            </a:r>
            <a:r>
              <a:rPr lang="en-US" sz="2600" dirty="0" smtClean="0">
                <a:solidFill>
                  <a:srgbClr val="39499B"/>
                </a:solidFill>
                <a:latin typeface="Arial"/>
                <a:cs typeface="Arial"/>
              </a:rPr>
              <a:t>20</a:t>
            </a:r>
            <a:endParaRPr sz="2600" dirty="0">
              <a:latin typeface="Arial"/>
              <a:cs typeface="Arial"/>
            </a:endParaRPr>
          </a:p>
          <a:p>
            <a:pPr>
              <a:lnSpc>
                <a:spcPct val="100000"/>
              </a:lnSpc>
              <a:spcBef>
                <a:spcPts val="15"/>
              </a:spcBef>
              <a:buClr>
                <a:srgbClr val="009DDC"/>
              </a:buClr>
              <a:buFont typeface="Arial"/>
              <a:buChar char="•"/>
            </a:pPr>
            <a:endParaRPr sz="3450" dirty="0">
              <a:latin typeface="Arial"/>
              <a:cs typeface="Arial"/>
            </a:endParaRPr>
          </a:p>
          <a:p>
            <a:pPr marL="241300" marR="5080" indent="-241300">
              <a:lnSpc>
                <a:spcPts val="2500"/>
              </a:lnSpc>
              <a:buClr>
                <a:srgbClr val="009DDC"/>
              </a:buClr>
              <a:buChar char="•"/>
              <a:tabLst>
                <a:tab pos="241300" algn="l"/>
              </a:tabLst>
            </a:pPr>
            <a:r>
              <a:rPr sz="2600" dirty="0">
                <a:solidFill>
                  <a:srgbClr val="39499B"/>
                </a:solidFill>
                <a:latin typeface="Arial"/>
                <a:cs typeface="Arial"/>
              </a:rPr>
              <a:t>Don’t </a:t>
            </a:r>
            <a:r>
              <a:rPr sz="2600" spc="-5" dirty="0">
                <a:solidFill>
                  <a:srgbClr val="39499B"/>
                </a:solidFill>
                <a:latin typeface="Arial"/>
                <a:cs typeface="Arial"/>
              </a:rPr>
              <a:t>Forget to </a:t>
            </a:r>
            <a:r>
              <a:rPr sz="2600" spc="-10" dirty="0">
                <a:solidFill>
                  <a:srgbClr val="39499B"/>
                </a:solidFill>
                <a:latin typeface="Arial"/>
                <a:cs typeface="Arial"/>
              </a:rPr>
              <a:t>Visit </a:t>
            </a:r>
            <a:r>
              <a:rPr sz="2600" spc="-5" dirty="0">
                <a:solidFill>
                  <a:srgbClr val="39499B"/>
                </a:solidFill>
                <a:latin typeface="Arial"/>
                <a:cs typeface="Arial"/>
              </a:rPr>
              <a:t>the Complete Streets </a:t>
            </a:r>
            <a:r>
              <a:rPr sz="2600" dirty="0">
                <a:solidFill>
                  <a:srgbClr val="39499B"/>
                </a:solidFill>
                <a:latin typeface="Arial"/>
                <a:cs typeface="Arial"/>
              </a:rPr>
              <a:t>webpage </a:t>
            </a:r>
            <a:r>
              <a:rPr sz="2600" spc="-5" dirty="0">
                <a:solidFill>
                  <a:srgbClr val="39499B"/>
                </a:solidFill>
                <a:latin typeface="Arial"/>
                <a:cs typeface="Arial"/>
              </a:rPr>
              <a:t>at: </a:t>
            </a:r>
            <a:r>
              <a:rPr sz="2600" u="heavy" spc="-5" dirty="0">
                <a:solidFill>
                  <a:srgbClr val="0563C1"/>
                </a:solidFill>
                <a:uFill>
                  <a:solidFill>
                    <a:srgbClr val="0079CD"/>
                  </a:solidFill>
                </a:uFill>
                <a:latin typeface="Arial"/>
                <a:cs typeface="Arial"/>
                <a:hlinkClick r:id="rId3"/>
              </a:rPr>
              <a:t> www.browardmpo.org/projects-studies/complete-streets</a:t>
            </a:r>
            <a:endParaRPr sz="2600" dirty="0">
              <a:latin typeface="Arial"/>
              <a:cs typeface="Arial"/>
            </a:endParaRPr>
          </a:p>
          <a:p>
            <a:pPr>
              <a:lnSpc>
                <a:spcPct val="100000"/>
              </a:lnSpc>
              <a:spcBef>
                <a:spcPts val="50"/>
              </a:spcBef>
              <a:buClr>
                <a:srgbClr val="009DDC"/>
              </a:buClr>
              <a:buFont typeface="Arial"/>
              <a:buChar char="•"/>
            </a:pPr>
            <a:endParaRPr sz="3000" dirty="0">
              <a:latin typeface="Arial"/>
              <a:cs typeface="Arial"/>
            </a:endParaRPr>
          </a:p>
          <a:p>
            <a:pPr marL="241300" marR="762635" indent="-241300">
              <a:lnSpc>
                <a:spcPts val="2500"/>
              </a:lnSpc>
              <a:buClr>
                <a:srgbClr val="009DDC"/>
              </a:buClr>
              <a:buChar char="•"/>
              <a:tabLst>
                <a:tab pos="241300" algn="l"/>
              </a:tabLst>
            </a:pPr>
            <a:r>
              <a:rPr sz="2600" spc="-5" dirty="0">
                <a:solidFill>
                  <a:srgbClr val="39499B"/>
                </a:solidFill>
                <a:latin typeface="Arial"/>
                <a:cs typeface="Arial"/>
              </a:rPr>
              <a:t>If </a:t>
            </a:r>
            <a:r>
              <a:rPr sz="2600" dirty="0">
                <a:solidFill>
                  <a:srgbClr val="39499B"/>
                </a:solidFill>
                <a:latin typeface="Arial"/>
                <a:cs typeface="Arial"/>
              </a:rPr>
              <a:t>you have any </a:t>
            </a:r>
            <a:r>
              <a:rPr sz="2600" spc="-5" dirty="0">
                <a:solidFill>
                  <a:srgbClr val="39499B"/>
                </a:solidFill>
                <a:latin typeface="Arial"/>
                <a:cs typeface="Arial"/>
              </a:rPr>
              <a:t>questions </a:t>
            </a:r>
            <a:r>
              <a:rPr sz="2600" dirty="0">
                <a:solidFill>
                  <a:srgbClr val="39499B"/>
                </a:solidFill>
                <a:latin typeface="Arial"/>
                <a:cs typeface="Arial"/>
              </a:rPr>
              <a:t>or </a:t>
            </a:r>
            <a:r>
              <a:rPr sz="2600" spc="-5" dirty="0">
                <a:solidFill>
                  <a:srgbClr val="39499B"/>
                </a:solidFill>
                <a:latin typeface="Arial"/>
                <a:cs typeface="Arial"/>
              </a:rPr>
              <a:t>comments, </a:t>
            </a:r>
            <a:r>
              <a:rPr sz="2600" dirty="0">
                <a:solidFill>
                  <a:srgbClr val="39499B"/>
                </a:solidFill>
                <a:latin typeface="Arial"/>
                <a:cs typeface="Arial"/>
              </a:rPr>
              <a:t>please </a:t>
            </a:r>
            <a:r>
              <a:rPr sz="2600" spc="-5" dirty="0">
                <a:solidFill>
                  <a:srgbClr val="39499B"/>
                </a:solidFill>
                <a:latin typeface="Arial"/>
                <a:cs typeface="Arial"/>
              </a:rPr>
              <a:t>contact  </a:t>
            </a:r>
            <a:r>
              <a:rPr sz="2600" dirty="0">
                <a:solidFill>
                  <a:srgbClr val="39499B"/>
                </a:solidFill>
                <a:latin typeface="Arial"/>
                <a:cs typeface="Arial"/>
              </a:rPr>
              <a:t>Ricardo </a:t>
            </a:r>
            <a:r>
              <a:rPr sz="2600" spc="-5" dirty="0">
                <a:solidFill>
                  <a:srgbClr val="39499B"/>
                </a:solidFill>
                <a:latin typeface="Arial"/>
                <a:cs typeface="Arial"/>
              </a:rPr>
              <a:t>Gutierrez </a:t>
            </a:r>
            <a:r>
              <a:rPr sz="2600" dirty="0">
                <a:solidFill>
                  <a:srgbClr val="39499B"/>
                </a:solidFill>
                <a:latin typeface="Arial"/>
                <a:cs typeface="Arial"/>
              </a:rPr>
              <a:t>at</a:t>
            </a:r>
            <a:r>
              <a:rPr sz="2600" spc="-10" dirty="0">
                <a:solidFill>
                  <a:srgbClr val="39499B"/>
                </a:solidFill>
                <a:latin typeface="Arial"/>
                <a:cs typeface="Arial"/>
              </a:rPr>
              <a:t> </a:t>
            </a:r>
            <a:r>
              <a:rPr sz="2600" spc="-5" dirty="0">
                <a:solidFill>
                  <a:srgbClr val="39499B"/>
                </a:solidFill>
                <a:latin typeface="Arial"/>
                <a:cs typeface="Arial"/>
              </a:rPr>
              <a:t>954.876.0044</a:t>
            </a:r>
            <a:endParaRPr sz="2600" dirty="0">
              <a:latin typeface="Arial"/>
              <a:cs typeface="Arial"/>
            </a:endParaRPr>
          </a:p>
        </p:txBody>
      </p:sp>
    </p:spTree>
    <p:extLst>
      <p:ext uri="{BB962C8B-B14F-4D97-AF65-F5344CB8AC3E}">
        <p14:creationId xmlns:p14="http://schemas.microsoft.com/office/powerpoint/2010/main" val="241251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4A620A-1507-1E42-AC52-7BDDB759163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4646790-1671-4447-8AAE-9854FB0AA895}"/>
              </a:ext>
            </a:extLst>
          </p:cNvPr>
          <p:cNvSpPr txBox="1"/>
          <p:nvPr/>
        </p:nvSpPr>
        <p:spPr>
          <a:xfrm>
            <a:off x="4777426" y="1608782"/>
            <a:ext cx="7273595" cy="2492990"/>
          </a:xfrm>
          <a:prstGeom prst="rect">
            <a:avLst/>
          </a:prstGeom>
          <a:noFill/>
        </p:spPr>
        <p:txBody>
          <a:bodyPr wrap="square" rtlCol="0">
            <a:spAutoFit/>
          </a:bodyPr>
          <a:lstStyle/>
          <a:p>
            <a:endParaRPr lang="en-US" sz="2000" b="1" dirty="0">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Every year, the Broward MPO hosts the Let’s Go Walking! Event to promote Walking, Safety and the Health benefits of active transportation.</a:t>
            </a:r>
          </a:p>
          <a:p>
            <a:pPr marL="285750" lvl="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Great participation from Broward MPO, FDOT, School, Students, transportation partners and City of Miramar</a:t>
            </a:r>
          </a:p>
          <a:p>
            <a:pPr lvl="0"/>
            <a:endParaRPr lang="en-US" dirty="0">
              <a:solidFill>
                <a:schemeClr val="accent1">
                  <a:lumMod val="75000"/>
                </a:schemeClr>
              </a:solidFill>
            </a:endParaRPr>
          </a:p>
          <a:p>
            <a:endParaRPr lang="en-US" b="1" dirty="0">
              <a:solidFill>
                <a:schemeClr val="accent1">
                  <a:lumMod val="75000"/>
                </a:schemeClr>
              </a:solidFill>
              <a:latin typeface="Arial" panose="020B0604020202020204" pitchFamily="34" charset="0"/>
              <a:cs typeface="Arial" panose="020B060402020202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249ADD2F-1B20-45EA-B23E-48A7A42D1A64}"/>
              </a:ext>
            </a:extLst>
          </p:cNvPr>
          <p:cNvPicPr>
            <a:picLocks noChangeAspect="1"/>
          </p:cNvPicPr>
          <p:nvPr/>
        </p:nvPicPr>
        <p:blipFill>
          <a:blip r:embed="rId3"/>
          <a:stretch>
            <a:fillRect/>
          </a:stretch>
        </p:blipFill>
        <p:spPr>
          <a:xfrm>
            <a:off x="0" y="-20548"/>
            <a:ext cx="4636448" cy="6000108"/>
          </a:xfrm>
          <a:prstGeom prst="rect">
            <a:avLst/>
          </a:prstGeom>
        </p:spPr>
      </p:pic>
    </p:spTree>
    <p:extLst>
      <p:ext uri="{BB962C8B-B14F-4D97-AF65-F5344CB8AC3E}">
        <p14:creationId xmlns:p14="http://schemas.microsoft.com/office/powerpoint/2010/main" val="45109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0" y="3602038"/>
            <a:ext cx="9144000" cy="1655762"/>
          </a:xfrm>
        </p:spPr>
        <p:txBody>
          <a:bodyPr>
            <a:noAutofit/>
          </a:bodyPr>
          <a:lstStyle/>
          <a:p>
            <a:pPr marL="0" indent="0">
              <a:buNone/>
            </a:pPr>
            <a:endParaRPr lang="en-US" dirty="0"/>
          </a:p>
          <a:p>
            <a:pPr>
              <a:buFont typeface="Wingdings" panose="05000000000000000000" pitchFamily="2" charset="2"/>
              <a:buChar char="q"/>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b="1" dirty="0"/>
          </a:p>
        </p:txBody>
      </p:sp>
      <p:sp>
        <p:nvSpPr>
          <p:cNvPr id="2" name="Title 1"/>
          <p:cNvSpPr>
            <a:spLocks noGrp="1"/>
          </p:cNvSpPr>
          <p:nvPr>
            <p:ph type="title" idx="4294967295"/>
          </p:nvPr>
        </p:nvSpPr>
        <p:spPr>
          <a:xfrm>
            <a:off x="564165" y="353484"/>
            <a:ext cx="10515600" cy="1101725"/>
          </a:xfrm>
        </p:spPr>
        <p:txBody>
          <a:bodyPr>
            <a:normAutofit fontScale="90000"/>
          </a:bodyPr>
          <a:lstStyle/>
          <a:p>
            <a:r>
              <a:rPr lang="en-US" b="1" dirty="0">
                <a:solidFill>
                  <a:schemeClr val="accent1">
                    <a:lumMod val="75000"/>
                  </a:schemeClr>
                </a:solidFill>
              </a:rPr>
              <a:t>Let’s Go Walking -Safe Route to School Program</a:t>
            </a:r>
            <a:endParaRPr lang="en-US" sz="3200" b="1" dirty="0">
              <a:solidFill>
                <a:schemeClr val="accent1">
                  <a:lumMod val="75000"/>
                </a:schemeClr>
              </a:solidFill>
            </a:endParaRPr>
          </a:p>
        </p:txBody>
      </p:sp>
      <p:pic>
        <p:nvPicPr>
          <p:cNvPr id="4" name="Picture 3"/>
          <p:cNvPicPr>
            <a:picLocks noChangeAspect="1"/>
          </p:cNvPicPr>
          <p:nvPr/>
        </p:nvPicPr>
        <p:blipFill>
          <a:blip r:embed="rId3"/>
          <a:stretch>
            <a:fillRect/>
          </a:stretch>
        </p:blipFill>
        <p:spPr>
          <a:xfrm>
            <a:off x="4035522" y="1230363"/>
            <a:ext cx="6784479" cy="4352932"/>
          </a:xfrm>
          <a:prstGeom prst="rect">
            <a:avLst/>
          </a:prstGeom>
        </p:spPr>
      </p:pic>
      <p:sp>
        <p:nvSpPr>
          <p:cNvPr id="11" name="Content Placeholder 2"/>
          <p:cNvSpPr txBox="1">
            <a:spLocks/>
          </p:cNvSpPr>
          <p:nvPr/>
        </p:nvSpPr>
        <p:spPr>
          <a:xfrm>
            <a:off x="835366" y="1455209"/>
            <a:ext cx="5260634" cy="5402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9DDC"/>
              </a:buClr>
              <a:buFont typeface="Arial" panose="020B0604020202020204" pitchFamily="34" charset="0"/>
              <a:buChar char="•"/>
              <a:defRPr sz="2800" kern="1200">
                <a:solidFill>
                  <a:srgbClr val="39499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DDC"/>
              </a:buClr>
              <a:buFont typeface="Arial" panose="020B0604020202020204" pitchFamily="34" charset="0"/>
              <a:buChar char="•"/>
              <a:defRPr sz="2400" kern="1200">
                <a:solidFill>
                  <a:srgbClr val="39499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DDC"/>
              </a:buClr>
              <a:buFont typeface="Arial" panose="020B0604020202020204" pitchFamily="34" charset="0"/>
              <a:buChar char="•"/>
              <a:defRPr sz="2000" kern="1200">
                <a:solidFill>
                  <a:srgbClr val="3949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9DDC"/>
              </a:buClr>
              <a:buFont typeface="Arial" panose="020B0604020202020204" pitchFamily="34" charset="0"/>
              <a:buChar char="•"/>
              <a:defRPr sz="1800" kern="1200">
                <a:solidFill>
                  <a:srgbClr val="39499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2019</a:t>
            </a:r>
          </a:p>
          <a:p>
            <a:r>
              <a:rPr lang="en-US" sz="2400" dirty="0"/>
              <a:t>City of Miramar</a:t>
            </a:r>
          </a:p>
          <a:p>
            <a:pPr marL="0" indent="0">
              <a:buFont typeface="Arial" panose="020B0604020202020204" pitchFamily="34" charset="0"/>
              <a:buNone/>
            </a:pPr>
            <a:endParaRPr lang="en-US" dirty="0"/>
          </a:p>
          <a:p>
            <a:pPr marL="0" inden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111" y="3339224"/>
            <a:ext cx="4220390" cy="316529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128871" y="2556934"/>
            <a:ext cx="3712692" cy="3185996"/>
          </a:xfrm>
          <a:prstGeom prst="rect">
            <a:avLst/>
          </a:prstGeom>
        </p:spPr>
      </p:pic>
      <p:pic>
        <p:nvPicPr>
          <p:cNvPr id="8" name="Picture 8" descr="Image result for news icon">
            <a:extLst>
              <a:ext uri="{FF2B5EF4-FFF2-40B4-BE49-F238E27FC236}">
                <a16:creationId xmlns:a16="http://schemas.microsoft.com/office/drawing/2014/main" id="{B52EE439-59EF-41FC-9948-2860717F18B6}"/>
              </a:ext>
            </a:extLst>
          </p:cNvPr>
          <p:cNvPicPr>
            <a:picLocks noChangeAspect="1" noChangeArrowheads="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b="11075"/>
          <a:stretch/>
        </p:blipFill>
        <p:spPr bwMode="auto">
          <a:xfrm>
            <a:off x="128871" y="5864571"/>
            <a:ext cx="539966" cy="51857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F0E8B62-79FA-4B8A-8434-F3AAD160996C}"/>
              </a:ext>
            </a:extLst>
          </p:cNvPr>
          <p:cNvSpPr/>
          <p:nvPr/>
        </p:nvSpPr>
        <p:spPr>
          <a:xfrm>
            <a:off x="1057494" y="5908789"/>
            <a:ext cx="5956057" cy="492443"/>
          </a:xfrm>
          <a:prstGeom prst="rect">
            <a:avLst/>
          </a:prstGeom>
        </p:spPr>
        <p:txBody>
          <a:bodyPr wrap="square">
            <a:spAutoFit/>
          </a:bodyPr>
          <a:lstStyle/>
          <a:p>
            <a:r>
              <a:rPr lang="en-US" sz="1400" dirty="0">
                <a:latin typeface="Arial" panose="020B0604020202020204" pitchFamily="34" charset="0"/>
                <a:cs typeface="Arial" panose="020B0604020202020204" pitchFamily="34" charset="0"/>
                <a:hlinkClick r:id="rId7"/>
              </a:rPr>
              <a:t>Student Loses 115 Lbs. by Walking to High School Every Day</a:t>
            </a:r>
            <a:endParaRPr lang="en-US" sz="14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May 17, 2019</a:t>
            </a:r>
            <a:endParaRPr lang="es-P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73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EFC08E1C-C910-4952-8653-93B03D733D2D}"/>
              </a:ext>
            </a:extLst>
          </p:cNvPr>
          <p:cNvPicPr>
            <a:picLocks noChangeAspect="1"/>
          </p:cNvPicPr>
          <p:nvPr/>
        </p:nvPicPr>
        <p:blipFill>
          <a:blip r:embed="rId3"/>
          <a:stretch>
            <a:fillRect/>
          </a:stretch>
        </p:blipFill>
        <p:spPr>
          <a:xfrm>
            <a:off x="1247579" y="0"/>
            <a:ext cx="9696842" cy="6858000"/>
          </a:xfrm>
          <a:prstGeom prst="rect">
            <a:avLst/>
          </a:prstGeom>
        </p:spPr>
      </p:pic>
    </p:spTree>
    <p:extLst>
      <p:ext uri="{BB962C8B-B14F-4D97-AF65-F5344CB8AC3E}">
        <p14:creationId xmlns:p14="http://schemas.microsoft.com/office/powerpoint/2010/main" val="3944019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FA5D8"/>
      </a:accent1>
      <a:accent2>
        <a:srgbClr val="0256A3"/>
      </a:accent2>
      <a:accent3>
        <a:srgbClr val="8EC641"/>
      </a:accent3>
      <a:accent4>
        <a:srgbClr val="78CED8"/>
      </a:accent4>
      <a:accent5>
        <a:srgbClr val="7030A0"/>
      </a:accent5>
      <a:accent6>
        <a:srgbClr val="FFC000"/>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0FA5D8"/>
      </a:accent1>
      <a:accent2>
        <a:srgbClr val="0256A3"/>
      </a:accent2>
      <a:accent3>
        <a:srgbClr val="8EC641"/>
      </a:accent3>
      <a:accent4>
        <a:srgbClr val="78CED8"/>
      </a:accent4>
      <a:accent5>
        <a:srgbClr val="7030A0"/>
      </a:accent5>
      <a:accent6>
        <a:srgbClr val="FFC000"/>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1256</Words>
  <Application>Microsoft Office PowerPoint</Application>
  <PresentationFormat>Widescreen</PresentationFormat>
  <Paragraphs>250</Paragraphs>
  <Slides>67</Slides>
  <Notes>9</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2</vt:i4>
      </vt:variant>
      <vt:variant>
        <vt:lpstr>Slide Titles</vt:lpstr>
      </vt:variant>
      <vt:variant>
        <vt:i4>67</vt:i4>
      </vt:variant>
    </vt:vector>
  </HeadingPairs>
  <TitlesOfParts>
    <vt:vector size="86" baseType="lpstr">
      <vt:lpstr>Agency FB</vt:lpstr>
      <vt:lpstr>Arial</vt:lpstr>
      <vt:lpstr>Arial Narrow</vt:lpstr>
      <vt:lpstr>Calibri</vt:lpstr>
      <vt:lpstr>Calibri Light</vt:lpstr>
      <vt:lpstr>Gotham Medium</vt:lpstr>
      <vt:lpstr>Helvetica</vt:lpstr>
      <vt:lpstr>Lato</vt:lpstr>
      <vt:lpstr>Lato Medium</vt:lpstr>
      <vt:lpstr>Open Sans</vt:lpstr>
      <vt:lpstr>Roboto</vt:lpstr>
      <vt:lpstr>Times New Roman</vt:lpstr>
      <vt:lpstr>Wingdings</vt:lpstr>
      <vt:lpstr>Office Theme</vt:lpstr>
      <vt:lpstr>2_Office Theme</vt:lpstr>
      <vt:lpstr>1_Office Theme</vt:lpstr>
      <vt:lpstr>3_Office Theme</vt:lpstr>
      <vt:lpstr>Packager Shell Object</vt:lpstr>
      <vt:lpstr>Acrobat Document</vt:lpstr>
      <vt:lpstr>PowerPoint Presentation</vt:lpstr>
      <vt:lpstr>Broward Complete Streets  Advisory Committee (CSAC) Meeting</vt:lpstr>
      <vt:lpstr>HOUSEKEEPING</vt:lpstr>
      <vt:lpstr>MPO CURRENT EFFORTS</vt:lpstr>
      <vt:lpstr>Bikeway Selection Guide Workshop</vt:lpstr>
      <vt:lpstr>PowerPoint Presentation</vt:lpstr>
      <vt:lpstr>PowerPoint Presentation</vt:lpstr>
      <vt:lpstr>Let’s Go Walking -Safe Route to School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Go Walking to School  October 30, 2019</vt:lpstr>
      <vt:lpstr>PowerPoint Presentation</vt:lpstr>
      <vt:lpstr>PowerPoint Presentation</vt:lpstr>
      <vt:lpstr>Vision 20/20</vt:lpstr>
      <vt:lpstr>Metropolitan Transportation Plan</vt:lpstr>
      <vt:lpstr>Commitment 2045 Metropolitan Transportation Plan (MTP)   Complete Streets Advisory Committee Meeting – November 4, 2019</vt:lpstr>
      <vt:lpstr>PowerPoint Presentation</vt:lpstr>
      <vt:lpstr>Transportation Planning -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Link to Final Draft MTP: http://browardmpo.org/index.php/mtp-documents </vt:lpstr>
      <vt:lpstr>South Florida Commuter Services Transportation Demand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Classification - FDOT</vt:lpstr>
      <vt:lpstr>PowerPoint Presentation</vt:lpstr>
      <vt:lpstr>MEMBER UPDATES</vt:lpstr>
      <vt:lpstr>2020 Meeting Schedule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Garcia</dc:creator>
  <cp:lastModifiedBy>Ricardo Gutierrez</cp:lastModifiedBy>
  <cp:revision>31</cp:revision>
  <dcterms:created xsi:type="dcterms:W3CDTF">2019-10-31T17:41:38Z</dcterms:created>
  <dcterms:modified xsi:type="dcterms:W3CDTF">2019-11-04T03:33:59Z</dcterms:modified>
</cp:coreProperties>
</file>