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4" r:id="rId3"/>
    <p:sldId id="335" r:id="rId4"/>
    <p:sldId id="332" r:id="rId5"/>
    <p:sldId id="333" r:id="rId6"/>
    <p:sldId id="340" r:id="rId7"/>
    <p:sldId id="257" r:id="rId8"/>
    <p:sldId id="316" r:id="rId9"/>
    <p:sldId id="309" r:id="rId10"/>
    <p:sldId id="341" r:id="rId11"/>
    <p:sldId id="342" r:id="rId12"/>
    <p:sldId id="343" r:id="rId13"/>
    <p:sldId id="319" r:id="rId14"/>
    <p:sldId id="344" r:id="rId15"/>
    <p:sldId id="310" r:id="rId16"/>
    <p:sldId id="345" r:id="rId17"/>
    <p:sldId id="346" r:id="rId18"/>
    <p:sldId id="27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ris, Y'hoshua" initials="MY" lastIdx="7" clrIdx="0">
    <p:extLst>
      <p:ext uri="{19B8F6BF-5375-455C-9EA6-DF929625EA0E}">
        <p15:presenceInfo xmlns:p15="http://schemas.microsoft.com/office/powerpoint/2012/main" userId="S::Yhoshua.Morris@kimley-horn.com::395afbb3-e3b2-41a9-b0ab-8b10e490aa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EE6"/>
    <a:srgbClr val="FFC000"/>
    <a:srgbClr val="D5A910"/>
    <a:srgbClr val="2992C1"/>
    <a:srgbClr val="92D150"/>
    <a:srgbClr val="DEF2FA"/>
    <a:srgbClr val="43B4E1"/>
    <a:srgbClr val="174D7D"/>
    <a:srgbClr val="EC6B6C"/>
    <a:srgbClr val="F9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4674"/>
  </p:normalViewPr>
  <p:slideViewPr>
    <p:cSldViewPr snapToGrid="0">
      <p:cViewPr varScale="1">
        <p:scale>
          <a:sx n="103" d="100"/>
          <a:sy n="103" d="100"/>
        </p:scale>
        <p:origin x="1146" y="114"/>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5D1511-A05D-45EB-A012-13085D2866B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9823638-FA8F-4F19-95DA-1B6597884DE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8E2B92-6AD0-475B-BBEB-A9CA4C0E31EB}" type="datetimeFigureOut">
              <a:rPr lang="en-US" smtClean="0"/>
              <a:t>8/24/2022</a:t>
            </a:fld>
            <a:endParaRPr lang="en-US"/>
          </a:p>
        </p:txBody>
      </p:sp>
      <p:sp>
        <p:nvSpPr>
          <p:cNvPr id="4" name="Footer Placeholder 3">
            <a:extLst>
              <a:ext uri="{FF2B5EF4-FFF2-40B4-BE49-F238E27FC236}">
                <a16:creationId xmlns:a16="http://schemas.microsoft.com/office/drawing/2014/main" id="{9B70470E-6EC3-43BC-97E5-3F518409688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83A6603-7B4C-40A0-88C2-B343F847454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0B8BEB8-61DE-46E5-AFB1-45EEC7B9E1B8}" type="slidenum">
              <a:rPr lang="en-US" smtClean="0"/>
              <a:t>‹#›</a:t>
            </a:fld>
            <a:endParaRPr lang="en-US"/>
          </a:p>
        </p:txBody>
      </p:sp>
    </p:spTree>
    <p:extLst>
      <p:ext uri="{BB962C8B-B14F-4D97-AF65-F5344CB8AC3E}">
        <p14:creationId xmlns:p14="http://schemas.microsoft.com/office/powerpoint/2010/main" val="676850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54C701E-D6A5-48CC-BC20-E24F5EFD97FE}" type="datetimeFigureOut">
              <a:rPr lang="en-US" smtClean="0"/>
              <a:t>8/24/2022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438616-4598-4AAC-8E1F-4E931452E2FC}" type="slidenum">
              <a:rPr lang="en-US" smtClean="0"/>
              <a:t>‹#›</a:t>
            </a:fld>
            <a:endParaRPr lang="en-US"/>
          </a:p>
        </p:txBody>
      </p:sp>
    </p:spTree>
    <p:extLst>
      <p:ext uri="{BB962C8B-B14F-4D97-AF65-F5344CB8AC3E}">
        <p14:creationId xmlns:p14="http://schemas.microsoft.com/office/powerpoint/2010/main" val="5481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a:t>
            </a:fld>
            <a:endParaRPr lang="en-US"/>
          </a:p>
        </p:txBody>
      </p:sp>
    </p:spTree>
    <p:extLst>
      <p:ext uri="{BB962C8B-B14F-4D97-AF65-F5344CB8AC3E}">
        <p14:creationId xmlns:p14="http://schemas.microsoft.com/office/powerpoint/2010/main" val="94441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10</a:t>
            </a:fld>
            <a:endParaRPr lang="en-US"/>
          </a:p>
        </p:txBody>
      </p:sp>
    </p:spTree>
    <p:extLst>
      <p:ext uri="{BB962C8B-B14F-4D97-AF65-F5344CB8AC3E}">
        <p14:creationId xmlns:p14="http://schemas.microsoft.com/office/powerpoint/2010/main" val="405132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11</a:t>
            </a:fld>
            <a:endParaRPr lang="en-US"/>
          </a:p>
        </p:txBody>
      </p:sp>
    </p:spTree>
    <p:extLst>
      <p:ext uri="{BB962C8B-B14F-4D97-AF65-F5344CB8AC3E}">
        <p14:creationId xmlns:p14="http://schemas.microsoft.com/office/powerpoint/2010/main" val="404379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12</a:t>
            </a:fld>
            <a:endParaRPr lang="en-US"/>
          </a:p>
        </p:txBody>
      </p:sp>
    </p:spTree>
    <p:extLst>
      <p:ext uri="{BB962C8B-B14F-4D97-AF65-F5344CB8AC3E}">
        <p14:creationId xmlns:p14="http://schemas.microsoft.com/office/powerpoint/2010/main" val="384370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13</a:t>
            </a:fld>
            <a:endParaRPr lang="en-US"/>
          </a:p>
        </p:txBody>
      </p:sp>
    </p:spTree>
    <p:extLst>
      <p:ext uri="{BB962C8B-B14F-4D97-AF65-F5344CB8AC3E}">
        <p14:creationId xmlns:p14="http://schemas.microsoft.com/office/powerpoint/2010/main" val="3524525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14</a:t>
            </a:fld>
            <a:endParaRPr lang="en-US"/>
          </a:p>
        </p:txBody>
      </p:sp>
    </p:spTree>
    <p:extLst>
      <p:ext uri="{BB962C8B-B14F-4D97-AF65-F5344CB8AC3E}">
        <p14:creationId xmlns:p14="http://schemas.microsoft.com/office/powerpoint/2010/main" val="419299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15</a:t>
            </a:fld>
            <a:endParaRPr lang="en-US"/>
          </a:p>
        </p:txBody>
      </p:sp>
    </p:spTree>
    <p:extLst>
      <p:ext uri="{BB962C8B-B14F-4D97-AF65-F5344CB8AC3E}">
        <p14:creationId xmlns:p14="http://schemas.microsoft.com/office/powerpoint/2010/main" val="298668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16</a:t>
            </a:fld>
            <a:endParaRPr lang="en-US"/>
          </a:p>
        </p:txBody>
      </p:sp>
    </p:spTree>
    <p:extLst>
      <p:ext uri="{BB962C8B-B14F-4D97-AF65-F5344CB8AC3E}">
        <p14:creationId xmlns:p14="http://schemas.microsoft.com/office/powerpoint/2010/main" val="633907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17</a:t>
            </a:fld>
            <a:endParaRPr lang="en-US"/>
          </a:p>
        </p:txBody>
      </p:sp>
    </p:spTree>
    <p:extLst>
      <p:ext uri="{BB962C8B-B14F-4D97-AF65-F5344CB8AC3E}">
        <p14:creationId xmlns:p14="http://schemas.microsoft.com/office/powerpoint/2010/main" val="2954387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18</a:t>
            </a:fld>
            <a:endParaRPr lang="en-US"/>
          </a:p>
        </p:txBody>
      </p:sp>
    </p:spTree>
    <p:extLst>
      <p:ext uri="{BB962C8B-B14F-4D97-AF65-F5344CB8AC3E}">
        <p14:creationId xmlns:p14="http://schemas.microsoft.com/office/powerpoint/2010/main" val="285669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2</a:t>
            </a:fld>
            <a:endParaRPr lang="en-US"/>
          </a:p>
        </p:txBody>
      </p:sp>
    </p:spTree>
    <p:extLst>
      <p:ext uri="{BB962C8B-B14F-4D97-AF65-F5344CB8AC3E}">
        <p14:creationId xmlns:p14="http://schemas.microsoft.com/office/powerpoint/2010/main" val="335021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3</a:t>
            </a:fld>
            <a:endParaRPr lang="en-US"/>
          </a:p>
        </p:txBody>
      </p:sp>
    </p:spTree>
    <p:extLst>
      <p:ext uri="{BB962C8B-B14F-4D97-AF65-F5344CB8AC3E}">
        <p14:creationId xmlns:p14="http://schemas.microsoft.com/office/powerpoint/2010/main" val="145833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4</a:t>
            </a:fld>
            <a:endParaRPr lang="en-US"/>
          </a:p>
        </p:txBody>
      </p:sp>
    </p:spTree>
    <p:extLst>
      <p:ext uri="{BB962C8B-B14F-4D97-AF65-F5344CB8AC3E}">
        <p14:creationId xmlns:p14="http://schemas.microsoft.com/office/powerpoint/2010/main" val="76089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8616-4598-4AAC-8E1F-4E931452E2FC}" type="slidenum">
              <a:rPr lang="en-US" smtClean="0"/>
              <a:t>5</a:t>
            </a:fld>
            <a:endParaRPr lang="en-US"/>
          </a:p>
        </p:txBody>
      </p:sp>
    </p:spTree>
    <p:extLst>
      <p:ext uri="{BB962C8B-B14F-4D97-AF65-F5344CB8AC3E}">
        <p14:creationId xmlns:p14="http://schemas.microsoft.com/office/powerpoint/2010/main" val="47951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6</a:t>
            </a:fld>
            <a:endParaRPr lang="en-US"/>
          </a:p>
        </p:txBody>
      </p:sp>
    </p:spTree>
    <p:extLst>
      <p:ext uri="{BB962C8B-B14F-4D97-AF65-F5344CB8AC3E}">
        <p14:creationId xmlns:p14="http://schemas.microsoft.com/office/powerpoint/2010/main" val="109655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8616-4598-4AAC-8E1F-4E931452E2FC}" type="slidenum">
              <a:rPr lang="en-US" smtClean="0"/>
              <a:t>7</a:t>
            </a:fld>
            <a:endParaRPr lang="en-US"/>
          </a:p>
        </p:txBody>
      </p:sp>
    </p:spTree>
    <p:extLst>
      <p:ext uri="{BB962C8B-B14F-4D97-AF65-F5344CB8AC3E}">
        <p14:creationId xmlns:p14="http://schemas.microsoft.com/office/powerpoint/2010/main" val="267758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8</a:t>
            </a:fld>
            <a:endParaRPr lang="en-US"/>
          </a:p>
        </p:txBody>
      </p:sp>
    </p:spTree>
    <p:extLst>
      <p:ext uri="{BB962C8B-B14F-4D97-AF65-F5344CB8AC3E}">
        <p14:creationId xmlns:p14="http://schemas.microsoft.com/office/powerpoint/2010/main" val="135509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8616-4598-4AAC-8E1F-4E931452E2FC}" type="slidenum">
              <a:rPr lang="en-US" smtClean="0"/>
              <a:t>9</a:t>
            </a:fld>
            <a:endParaRPr lang="en-US"/>
          </a:p>
        </p:txBody>
      </p:sp>
    </p:spTree>
    <p:extLst>
      <p:ext uri="{BB962C8B-B14F-4D97-AF65-F5344CB8AC3E}">
        <p14:creationId xmlns:p14="http://schemas.microsoft.com/office/powerpoint/2010/main" val="303005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9E2850-55B1-472C-AE06-0DCEBBC67A02}"/>
              </a:ext>
            </a:extLst>
          </p:cNvPr>
          <p:cNvSpPr/>
          <p:nvPr userDrawn="1"/>
        </p:nvSpPr>
        <p:spPr>
          <a:xfrm>
            <a:off x="0" y="0"/>
            <a:ext cx="1218742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EFF317-3A2A-47A4-A5E9-8636AD2E90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4678"/>
            <a:ext cx="12197264" cy="6862677"/>
          </a:xfrm>
          <a:prstGeom prst="rect">
            <a:avLst/>
          </a:prstGeom>
        </p:spPr>
      </p:pic>
      <p:sp>
        <p:nvSpPr>
          <p:cNvPr id="2" name="Title 1">
            <a:extLst>
              <a:ext uri="{FF2B5EF4-FFF2-40B4-BE49-F238E27FC236}">
                <a16:creationId xmlns:a16="http://schemas.microsoft.com/office/drawing/2014/main" id="{9BD32F56-A0F7-47DD-BB52-BF916BC1ACFC}"/>
              </a:ext>
            </a:extLst>
          </p:cNvPr>
          <p:cNvSpPr>
            <a:spLocks noGrp="1"/>
          </p:cNvSpPr>
          <p:nvPr>
            <p:ph type="ctrTitle"/>
          </p:nvPr>
        </p:nvSpPr>
        <p:spPr>
          <a:xfrm>
            <a:off x="2676698" y="872982"/>
            <a:ext cx="9850581" cy="1246764"/>
          </a:xfrm>
        </p:spPr>
        <p:txBody>
          <a:bodyPr anchor="b">
            <a:normAutofit/>
          </a:bodyPr>
          <a:lstStyle>
            <a:lvl1pPr algn="l">
              <a:defRPr sz="4800">
                <a:solidFill>
                  <a:schemeClr val="bg1"/>
                </a:solidFill>
                <a:latin typeface="Gotham Bold" pitchFamily="50" charset="0"/>
                <a:cs typeface="Gotham Bold"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CBA31484-601F-44A7-ADDF-E100B8E3E0D8}"/>
              </a:ext>
            </a:extLst>
          </p:cNvPr>
          <p:cNvSpPr>
            <a:spLocks noGrp="1"/>
          </p:cNvSpPr>
          <p:nvPr>
            <p:ph type="subTitle" idx="1"/>
          </p:nvPr>
        </p:nvSpPr>
        <p:spPr>
          <a:xfrm>
            <a:off x="2676698" y="2461751"/>
            <a:ext cx="9144000" cy="1655762"/>
          </a:xfrm>
        </p:spPr>
        <p:txBody>
          <a:bodyPr>
            <a:normAutofit/>
          </a:bodyPr>
          <a:lstStyle>
            <a:lvl1pPr marL="0" indent="0" algn="l">
              <a:buNone/>
              <a:defRPr sz="2800" i="1">
                <a:solidFill>
                  <a:srgbClr val="F99F67"/>
                </a:solidFill>
                <a:latin typeface="Gotham Light" pitchFamily="50" charset="0"/>
                <a:cs typeface="Gotham Light"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0" name="Group 9">
            <a:extLst>
              <a:ext uri="{FF2B5EF4-FFF2-40B4-BE49-F238E27FC236}">
                <a16:creationId xmlns:a16="http://schemas.microsoft.com/office/drawing/2014/main" id="{9B3B99B8-ADC4-4A31-9222-EBAFDB7F3EDE}"/>
              </a:ext>
            </a:extLst>
          </p:cNvPr>
          <p:cNvGrpSpPr/>
          <p:nvPr userDrawn="1"/>
        </p:nvGrpSpPr>
        <p:grpSpPr>
          <a:xfrm>
            <a:off x="7370063" y="5244354"/>
            <a:ext cx="4249220" cy="1401900"/>
            <a:chOff x="477625" y="5795862"/>
            <a:chExt cx="2854001" cy="941590"/>
          </a:xfrm>
        </p:grpSpPr>
        <p:grpSp>
          <p:nvGrpSpPr>
            <p:cNvPr id="13" name="Group 12">
              <a:extLst>
                <a:ext uri="{FF2B5EF4-FFF2-40B4-BE49-F238E27FC236}">
                  <a16:creationId xmlns:a16="http://schemas.microsoft.com/office/drawing/2014/main" id="{6701D637-D038-4FD8-B135-60C18094101C}"/>
                </a:ext>
              </a:extLst>
            </p:cNvPr>
            <p:cNvGrpSpPr/>
            <p:nvPr userDrawn="1"/>
          </p:nvGrpSpPr>
          <p:grpSpPr>
            <a:xfrm>
              <a:off x="1920391" y="5795862"/>
              <a:ext cx="1411235" cy="941590"/>
              <a:chOff x="10121438" y="5321289"/>
              <a:chExt cx="1790700" cy="1194772"/>
            </a:xfrm>
          </p:grpSpPr>
          <p:pic>
            <p:nvPicPr>
              <p:cNvPr id="15" name="Picture 14" descr="Logo, company name&#10;&#10;Description automatically generated">
                <a:extLst>
                  <a:ext uri="{FF2B5EF4-FFF2-40B4-BE49-F238E27FC236}">
                    <a16:creationId xmlns:a16="http://schemas.microsoft.com/office/drawing/2014/main" id="{3DB63515-5877-4201-9A43-42724938F0C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88384" y="5321289"/>
                <a:ext cx="1623754" cy="1194772"/>
              </a:xfrm>
              <a:prstGeom prst="rect">
                <a:avLst/>
              </a:prstGeom>
            </p:spPr>
          </p:pic>
          <p:sp>
            <p:nvSpPr>
              <p:cNvPr id="16" name="Rectangle 15">
                <a:extLst>
                  <a:ext uri="{FF2B5EF4-FFF2-40B4-BE49-F238E27FC236}">
                    <a16:creationId xmlns:a16="http://schemas.microsoft.com/office/drawing/2014/main" id="{4EE58897-D1FE-4AD7-98F9-843E06F4F046}"/>
                  </a:ext>
                </a:extLst>
              </p:cNvPr>
              <p:cNvSpPr/>
              <p:nvPr userDrawn="1"/>
            </p:nvSpPr>
            <p:spPr>
              <a:xfrm rot="5400000" flipV="1">
                <a:off x="9803508" y="5898593"/>
                <a:ext cx="689200" cy="53340"/>
              </a:xfrm>
              <a:prstGeom prst="rect">
                <a:avLst/>
              </a:prstGeom>
              <a:solidFill>
                <a:srgbClr val="174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descr="Logo&#10;&#10;Description automatically generated">
              <a:extLst>
                <a:ext uri="{FF2B5EF4-FFF2-40B4-BE49-F238E27FC236}">
                  <a16:creationId xmlns:a16="http://schemas.microsoft.com/office/drawing/2014/main" id="{96D6863D-BC1B-4771-909D-72E8EF8B734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77625" y="5972638"/>
              <a:ext cx="1297928" cy="555749"/>
            </a:xfrm>
            <a:prstGeom prst="rect">
              <a:avLst/>
            </a:prstGeom>
          </p:spPr>
        </p:pic>
      </p:grpSp>
      <p:sp>
        <p:nvSpPr>
          <p:cNvPr id="9" name="Rectangle 8">
            <a:extLst>
              <a:ext uri="{FF2B5EF4-FFF2-40B4-BE49-F238E27FC236}">
                <a16:creationId xmlns:a16="http://schemas.microsoft.com/office/drawing/2014/main" id="{1868C150-4263-4F5D-BB9B-AE4BC9A48553}"/>
              </a:ext>
            </a:extLst>
          </p:cNvPr>
          <p:cNvSpPr/>
          <p:nvPr userDrawn="1"/>
        </p:nvSpPr>
        <p:spPr>
          <a:xfrm>
            <a:off x="-1524" y="6159731"/>
            <a:ext cx="7205619" cy="45719"/>
          </a:xfrm>
          <a:prstGeom prst="rect">
            <a:avLst/>
          </a:prstGeom>
          <a:solidFill>
            <a:srgbClr val="EC6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051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88D7-9F7B-42DC-BF53-6A1913C36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24EDD-4D13-4526-B7ED-23F8B9439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4B5432A-F7C7-4C8E-978E-E1536B46A881}"/>
              </a:ext>
            </a:extLst>
          </p:cNvPr>
          <p:cNvSpPr>
            <a:spLocks noGrp="1"/>
          </p:cNvSpPr>
          <p:nvPr>
            <p:ph type="sldNum" sz="quarter" idx="12"/>
          </p:nvPr>
        </p:nvSpPr>
        <p:spPr/>
        <p:txBody>
          <a:bodyPr/>
          <a:lstStyle/>
          <a:p>
            <a:fld id="{358204D4-4E95-42B5-9EA2-41BF0078306B}" type="slidenum">
              <a:rPr lang="en-US" smtClean="0"/>
              <a:t>‹#›</a:t>
            </a:fld>
            <a:endParaRPr lang="en-US"/>
          </a:p>
        </p:txBody>
      </p:sp>
    </p:spTree>
    <p:extLst>
      <p:ext uri="{BB962C8B-B14F-4D97-AF65-F5344CB8AC3E}">
        <p14:creationId xmlns:p14="http://schemas.microsoft.com/office/powerpoint/2010/main" val="149588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4FC709-CEDB-4EFA-ADAD-1B0A38239515}"/>
              </a:ext>
            </a:extLst>
          </p:cNvPr>
          <p:cNvSpPr/>
          <p:nvPr userDrawn="1"/>
        </p:nvSpPr>
        <p:spPr>
          <a:xfrm>
            <a:off x="0" y="0"/>
            <a:ext cx="12275127" cy="6858000"/>
          </a:xfrm>
          <a:prstGeom prst="rect">
            <a:avLst/>
          </a:prstGeom>
          <a:solidFill>
            <a:srgbClr val="174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2ED0C27-2F30-409C-88A0-E71DADE2E1ED}"/>
              </a:ext>
            </a:extLst>
          </p:cNvPr>
          <p:cNvSpPr>
            <a:spLocks noGrp="1"/>
          </p:cNvSpPr>
          <p:nvPr>
            <p:ph type="sldNum" sz="quarter" idx="12"/>
          </p:nvPr>
        </p:nvSpPr>
        <p:spPr/>
        <p:txBody>
          <a:bodyPr/>
          <a:lstStyle/>
          <a:p>
            <a:fld id="{358204D4-4E95-42B5-9EA2-41BF0078306B}" type="slidenum">
              <a:rPr lang="en-US" smtClean="0"/>
              <a:t>‹#›</a:t>
            </a:fld>
            <a:endParaRPr lang="en-US" dirty="0"/>
          </a:p>
        </p:txBody>
      </p:sp>
      <p:sp>
        <p:nvSpPr>
          <p:cNvPr id="2" name="Title 1">
            <a:extLst>
              <a:ext uri="{FF2B5EF4-FFF2-40B4-BE49-F238E27FC236}">
                <a16:creationId xmlns:a16="http://schemas.microsoft.com/office/drawing/2014/main" id="{9D50625C-3A56-4535-AA37-D9D2D246FF47}"/>
              </a:ext>
            </a:extLst>
          </p:cNvPr>
          <p:cNvSpPr>
            <a:spLocks noGrp="1"/>
          </p:cNvSpPr>
          <p:nvPr>
            <p:ph type="title"/>
          </p:nvPr>
        </p:nvSpPr>
        <p:spPr>
          <a:xfrm>
            <a:off x="746244" y="1586204"/>
            <a:ext cx="10515600" cy="1842796"/>
          </a:xfrm>
        </p:spPr>
        <p:txBody>
          <a:bodyPr anchor="b"/>
          <a:lstStyle>
            <a:lvl1pPr>
              <a:defRPr sz="6000">
                <a:solidFill>
                  <a:schemeClr val="bg1"/>
                </a:solidFill>
              </a:defRPr>
            </a:lvl1pPr>
          </a:lstStyle>
          <a:p>
            <a:r>
              <a:rPr lang="en-US" dirty="0"/>
              <a:t>Click to edit Master title style</a:t>
            </a:r>
          </a:p>
        </p:txBody>
      </p:sp>
      <p:sp>
        <p:nvSpPr>
          <p:cNvPr id="13" name="Rectangle 12">
            <a:extLst>
              <a:ext uri="{FF2B5EF4-FFF2-40B4-BE49-F238E27FC236}">
                <a16:creationId xmlns:a16="http://schemas.microsoft.com/office/drawing/2014/main" id="{A7BBDCC4-E15A-4409-BA63-A5D393BF99B2}"/>
              </a:ext>
            </a:extLst>
          </p:cNvPr>
          <p:cNvSpPr/>
          <p:nvPr userDrawn="1"/>
        </p:nvSpPr>
        <p:spPr>
          <a:xfrm>
            <a:off x="0" y="2421041"/>
            <a:ext cx="9444781" cy="91438"/>
          </a:xfrm>
          <a:prstGeom prst="rect">
            <a:avLst/>
          </a:prstGeom>
          <a:solidFill>
            <a:srgbClr val="EC6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267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25D9-0D31-492B-9881-024908C8D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65C74B-1151-4101-8214-0F020F3293D2}"/>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7B62526-4B60-4412-B190-98243A7A7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C8A778-B699-4541-8448-DEA3C5878127}"/>
              </a:ext>
            </a:extLst>
          </p:cNvPr>
          <p:cNvSpPr>
            <a:spLocks noGrp="1"/>
          </p:cNvSpPr>
          <p:nvPr>
            <p:ph type="dt" sz="half" idx="10"/>
          </p:nvPr>
        </p:nvSpPr>
        <p:spPr>
          <a:xfrm>
            <a:off x="838200" y="6356350"/>
            <a:ext cx="2743200" cy="365125"/>
          </a:xfrm>
          <a:prstGeom prst="rect">
            <a:avLst/>
          </a:prstGeom>
        </p:spPr>
        <p:txBody>
          <a:bodyPr/>
          <a:lstStyle/>
          <a:p>
            <a:fld id="{6F9179DB-C08A-479B-81A6-7DE796633E94}" type="datetimeFigureOut">
              <a:rPr lang="en-US" smtClean="0"/>
              <a:t>8/24/2022</a:t>
            </a:fld>
            <a:endParaRPr lang="en-US"/>
          </a:p>
        </p:txBody>
      </p:sp>
      <p:sp>
        <p:nvSpPr>
          <p:cNvPr id="6" name="Footer Placeholder 5">
            <a:extLst>
              <a:ext uri="{FF2B5EF4-FFF2-40B4-BE49-F238E27FC236}">
                <a16:creationId xmlns:a16="http://schemas.microsoft.com/office/drawing/2014/main" id="{3BC432D0-6016-4C0B-A5EE-111DC53F51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1ADC6-47CD-48F4-9340-78552CF27D3F}"/>
              </a:ext>
            </a:extLst>
          </p:cNvPr>
          <p:cNvSpPr>
            <a:spLocks noGrp="1"/>
          </p:cNvSpPr>
          <p:nvPr>
            <p:ph type="sldNum" sz="quarter" idx="12"/>
          </p:nvPr>
        </p:nvSpPr>
        <p:spPr/>
        <p:txBody>
          <a:bodyPr/>
          <a:lstStyle/>
          <a:p>
            <a:fld id="{358204D4-4E95-42B5-9EA2-41BF0078306B}" type="slidenum">
              <a:rPr lang="en-US" smtClean="0"/>
              <a:t>‹#›</a:t>
            </a:fld>
            <a:endParaRPr lang="en-US"/>
          </a:p>
        </p:txBody>
      </p:sp>
    </p:spTree>
    <p:extLst>
      <p:ext uri="{BB962C8B-B14F-4D97-AF65-F5344CB8AC3E}">
        <p14:creationId xmlns:p14="http://schemas.microsoft.com/office/powerpoint/2010/main" val="19918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431E-28DA-4CF8-BC47-2F7E0E4D88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B6A85-AFF0-455D-B634-8D68D4A24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831966-A284-4EE0-9354-9C733D2D5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EAF631-65EF-4AC5-9E3C-272769450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1D7194-0148-4A74-B231-0016A0EE3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95581F-98E0-40D7-989B-9816CA9E26F7}"/>
              </a:ext>
            </a:extLst>
          </p:cNvPr>
          <p:cNvSpPr>
            <a:spLocks noGrp="1"/>
          </p:cNvSpPr>
          <p:nvPr>
            <p:ph type="dt" sz="half" idx="10"/>
          </p:nvPr>
        </p:nvSpPr>
        <p:spPr>
          <a:xfrm>
            <a:off x="838200" y="6356350"/>
            <a:ext cx="2743200" cy="365125"/>
          </a:xfrm>
          <a:prstGeom prst="rect">
            <a:avLst/>
          </a:prstGeom>
        </p:spPr>
        <p:txBody>
          <a:bodyPr/>
          <a:lstStyle/>
          <a:p>
            <a:fld id="{6F9179DB-C08A-479B-81A6-7DE796633E94}" type="datetimeFigureOut">
              <a:rPr lang="en-US" smtClean="0"/>
              <a:t>8/24/2022</a:t>
            </a:fld>
            <a:endParaRPr lang="en-US"/>
          </a:p>
        </p:txBody>
      </p:sp>
      <p:sp>
        <p:nvSpPr>
          <p:cNvPr id="8" name="Footer Placeholder 7">
            <a:extLst>
              <a:ext uri="{FF2B5EF4-FFF2-40B4-BE49-F238E27FC236}">
                <a16:creationId xmlns:a16="http://schemas.microsoft.com/office/drawing/2014/main" id="{764556DF-4C54-4D92-B71A-440B46CF48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8A51FAD-FA15-46B3-A2B7-E7CEB28C0E97}"/>
              </a:ext>
            </a:extLst>
          </p:cNvPr>
          <p:cNvSpPr>
            <a:spLocks noGrp="1"/>
          </p:cNvSpPr>
          <p:nvPr>
            <p:ph type="sldNum" sz="quarter" idx="12"/>
          </p:nvPr>
        </p:nvSpPr>
        <p:spPr/>
        <p:txBody>
          <a:bodyPr/>
          <a:lstStyle/>
          <a:p>
            <a:fld id="{358204D4-4E95-42B5-9EA2-41BF0078306B}" type="slidenum">
              <a:rPr lang="en-US" smtClean="0"/>
              <a:t>‹#›</a:t>
            </a:fld>
            <a:endParaRPr lang="en-US"/>
          </a:p>
        </p:txBody>
      </p:sp>
    </p:spTree>
    <p:extLst>
      <p:ext uri="{BB962C8B-B14F-4D97-AF65-F5344CB8AC3E}">
        <p14:creationId xmlns:p14="http://schemas.microsoft.com/office/powerpoint/2010/main" val="127237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2AED-8AB7-470C-B821-A29763520D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937DF0-850F-4259-8953-60BA40DF2371}"/>
              </a:ext>
            </a:extLst>
          </p:cNvPr>
          <p:cNvSpPr>
            <a:spLocks noGrp="1"/>
          </p:cNvSpPr>
          <p:nvPr>
            <p:ph type="dt" sz="half" idx="10"/>
          </p:nvPr>
        </p:nvSpPr>
        <p:spPr>
          <a:xfrm>
            <a:off x="838200" y="6356350"/>
            <a:ext cx="2743200" cy="365125"/>
          </a:xfrm>
          <a:prstGeom prst="rect">
            <a:avLst/>
          </a:prstGeom>
        </p:spPr>
        <p:txBody>
          <a:bodyPr/>
          <a:lstStyle/>
          <a:p>
            <a:fld id="{6F9179DB-C08A-479B-81A6-7DE796633E94}" type="datetimeFigureOut">
              <a:rPr lang="en-US" smtClean="0"/>
              <a:t>8/24/2022</a:t>
            </a:fld>
            <a:endParaRPr lang="en-US"/>
          </a:p>
        </p:txBody>
      </p:sp>
      <p:sp>
        <p:nvSpPr>
          <p:cNvPr id="4" name="Footer Placeholder 3">
            <a:extLst>
              <a:ext uri="{FF2B5EF4-FFF2-40B4-BE49-F238E27FC236}">
                <a16:creationId xmlns:a16="http://schemas.microsoft.com/office/drawing/2014/main" id="{6629C002-C2AE-4BF6-AB94-2A718A02C6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BDE21DF-D32A-4508-846F-4AE4A9806511}"/>
              </a:ext>
            </a:extLst>
          </p:cNvPr>
          <p:cNvSpPr>
            <a:spLocks noGrp="1"/>
          </p:cNvSpPr>
          <p:nvPr>
            <p:ph type="sldNum" sz="quarter" idx="12"/>
          </p:nvPr>
        </p:nvSpPr>
        <p:spPr/>
        <p:txBody>
          <a:bodyPr/>
          <a:lstStyle/>
          <a:p>
            <a:fld id="{358204D4-4E95-42B5-9EA2-41BF0078306B}" type="slidenum">
              <a:rPr lang="en-US" smtClean="0"/>
              <a:t>‹#›</a:t>
            </a:fld>
            <a:endParaRPr lang="en-US"/>
          </a:p>
        </p:txBody>
      </p:sp>
    </p:spTree>
    <p:extLst>
      <p:ext uri="{BB962C8B-B14F-4D97-AF65-F5344CB8AC3E}">
        <p14:creationId xmlns:p14="http://schemas.microsoft.com/office/powerpoint/2010/main" val="188235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BFF77-D8D9-4263-B658-9978E105B359}"/>
              </a:ext>
            </a:extLst>
          </p:cNvPr>
          <p:cNvSpPr>
            <a:spLocks noGrp="1"/>
          </p:cNvSpPr>
          <p:nvPr>
            <p:ph type="dt" sz="half" idx="10"/>
          </p:nvPr>
        </p:nvSpPr>
        <p:spPr>
          <a:xfrm>
            <a:off x="838200" y="6356350"/>
            <a:ext cx="2743200" cy="365125"/>
          </a:xfrm>
          <a:prstGeom prst="rect">
            <a:avLst/>
          </a:prstGeom>
        </p:spPr>
        <p:txBody>
          <a:bodyPr/>
          <a:lstStyle/>
          <a:p>
            <a:fld id="{6F9179DB-C08A-479B-81A6-7DE796633E94}" type="datetimeFigureOut">
              <a:rPr lang="en-US" smtClean="0"/>
              <a:t>8/24/2022</a:t>
            </a:fld>
            <a:endParaRPr lang="en-US"/>
          </a:p>
        </p:txBody>
      </p:sp>
      <p:sp>
        <p:nvSpPr>
          <p:cNvPr id="3" name="Footer Placeholder 2">
            <a:extLst>
              <a:ext uri="{FF2B5EF4-FFF2-40B4-BE49-F238E27FC236}">
                <a16:creationId xmlns:a16="http://schemas.microsoft.com/office/drawing/2014/main" id="{DBDA4C35-3ED5-483D-A1FB-76D99CDE7E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1D59751-5187-4CBC-AA97-81B9ACF85F4E}"/>
              </a:ext>
            </a:extLst>
          </p:cNvPr>
          <p:cNvSpPr>
            <a:spLocks noGrp="1"/>
          </p:cNvSpPr>
          <p:nvPr>
            <p:ph type="sldNum" sz="quarter" idx="12"/>
          </p:nvPr>
        </p:nvSpPr>
        <p:spPr/>
        <p:txBody>
          <a:bodyPr/>
          <a:lstStyle/>
          <a:p>
            <a:fld id="{358204D4-4E95-42B5-9EA2-41BF0078306B}" type="slidenum">
              <a:rPr lang="en-US" smtClean="0"/>
              <a:t>‹#›</a:t>
            </a:fld>
            <a:endParaRPr lang="en-US"/>
          </a:p>
        </p:txBody>
      </p:sp>
    </p:spTree>
    <p:extLst>
      <p:ext uri="{BB962C8B-B14F-4D97-AF65-F5344CB8AC3E}">
        <p14:creationId xmlns:p14="http://schemas.microsoft.com/office/powerpoint/2010/main" val="81179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575E-7B7C-44F8-9190-175142A8B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390368-38BC-4661-BD49-187463133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98FD7-824F-444C-9A2A-1799267B5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5FA8F-C87E-45DC-A861-7A4585A70B44}"/>
              </a:ext>
            </a:extLst>
          </p:cNvPr>
          <p:cNvSpPr>
            <a:spLocks noGrp="1"/>
          </p:cNvSpPr>
          <p:nvPr>
            <p:ph type="dt" sz="half" idx="10"/>
          </p:nvPr>
        </p:nvSpPr>
        <p:spPr>
          <a:xfrm>
            <a:off x="838200" y="6356350"/>
            <a:ext cx="2743200" cy="365125"/>
          </a:xfrm>
          <a:prstGeom prst="rect">
            <a:avLst/>
          </a:prstGeom>
        </p:spPr>
        <p:txBody>
          <a:bodyPr/>
          <a:lstStyle/>
          <a:p>
            <a:fld id="{6F9179DB-C08A-479B-81A6-7DE796633E94}" type="datetimeFigureOut">
              <a:rPr lang="en-US" smtClean="0"/>
              <a:t>8/24/2022</a:t>
            </a:fld>
            <a:endParaRPr lang="en-US"/>
          </a:p>
        </p:txBody>
      </p:sp>
      <p:sp>
        <p:nvSpPr>
          <p:cNvPr id="6" name="Footer Placeholder 5">
            <a:extLst>
              <a:ext uri="{FF2B5EF4-FFF2-40B4-BE49-F238E27FC236}">
                <a16:creationId xmlns:a16="http://schemas.microsoft.com/office/drawing/2014/main" id="{5EC04021-BFCC-4662-B91B-19E53F1A9B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D3D851-E906-4885-AE32-C0B4CA5505A7}"/>
              </a:ext>
            </a:extLst>
          </p:cNvPr>
          <p:cNvSpPr>
            <a:spLocks noGrp="1"/>
          </p:cNvSpPr>
          <p:nvPr>
            <p:ph type="sldNum" sz="quarter" idx="12"/>
          </p:nvPr>
        </p:nvSpPr>
        <p:spPr/>
        <p:txBody>
          <a:bodyPr/>
          <a:lstStyle/>
          <a:p>
            <a:fld id="{358204D4-4E95-42B5-9EA2-41BF0078306B}" type="slidenum">
              <a:rPr lang="en-US" smtClean="0"/>
              <a:t>‹#›</a:t>
            </a:fld>
            <a:endParaRPr lang="en-US"/>
          </a:p>
        </p:txBody>
      </p:sp>
    </p:spTree>
    <p:extLst>
      <p:ext uri="{BB962C8B-B14F-4D97-AF65-F5344CB8AC3E}">
        <p14:creationId xmlns:p14="http://schemas.microsoft.com/office/powerpoint/2010/main" val="135626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EE3C-E9C6-4000-9EB4-A1EEBDA94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FF3A5-CA8F-45F1-A890-3B5B66438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E43D5-C2E6-49F0-961C-E10F92C5C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DAEB0-3D63-454E-A4D9-F9A5FE99D0BD}"/>
              </a:ext>
            </a:extLst>
          </p:cNvPr>
          <p:cNvSpPr>
            <a:spLocks noGrp="1"/>
          </p:cNvSpPr>
          <p:nvPr>
            <p:ph type="dt" sz="half" idx="10"/>
          </p:nvPr>
        </p:nvSpPr>
        <p:spPr>
          <a:xfrm>
            <a:off x="838200" y="6356350"/>
            <a:ext cx="2743200" cy="365125"/>
          </a:xfrm>
          <a:prstGeom prst="rect">
            <a:avLst/>
          </a:prstGeom>
        </p:spPr>
        <p:txBody>
          <a:bodyPr/>
          <a:lstStyle/>
          <a:p>
            <a:fld id="{6F9179DB-C08A-479B-81A6-7DE796633E94}" type="datetimeFigureOut">
              <a:rPr lang="en-US" smtClean="0"/>
              <a:t>8/24/2022</a:t>
            </a:fld>
            <a:endParaRPr lang="en-US"/>
          </a:p>
        </p:txBody>
      </p:sp>
      <p:sp>
        <p:nvSpPr>
          <p:cNvPr id="6" name="Footer Placeholder 5">
            <a:extLst>
              <a:ext uri="{FF2B5EF4-FFF2-40B4-BE49-F238E27FC236}">
                <a16:creationId xmlns:a16="http://schemas.microsoft.com/office/drawing/2014/main" id="{81719B30-0B6B-4AA1-B920-8E5ACE7D6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FE4245-B37B-4F12-930C-623916AD9DC2}"/>
              </a:ext>
            </a:extLst>
          </p:cNvPr>
          <p:cNvSpPr>
            <a:spLocks noGrp="1"/>
          </p:cNvSpPr>
          <p:nvPr>
            <p:ph type="sldNum" sz="quarter" idx="12"/>
          </p:nvPr>
        </p:nvSpPr>
        <p:spPr/>
        <p:txBody>
          <a:bodyPr/>
          <a:lstStyle/>
          <a:p>
            <a:fld id="{358204D4-4E95-42B5-9EA2-41BF0078306B}" type="slidenum">
              <a:rPr lang="en-US" smtClean="0"/>
              <a:t>‹#›</a:t>
            </a:fld>
            <a:endParaRPr lang="en-US"/>
          </a:p>
        </p:txBody>
      </p:sp>
    </p:spTree>
    <p:extLst>
      <p:ext uri="{BB962C8B-B14F-4D97-AF65-F5344CB8AC3E}">
        <p14:creationId xmlns:p14="http://schemas.microsoft.com/office/powerpoint/2010/main" val="225649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05E6E-AA38-4EA7-A99D-BF7A34090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1B19BC-12AD-4E80-880E-8CDFA5F3B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8A299A1-AD40-4E9A-8DAC-3DE595F24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002060"/>
                </a:solidFill>
                <a:latin typeface="Acumin Pro Black" panose="020B0904020202020204" pitchFamily="34" charset="0"/>
              </a:defRPr>
            </a:lvl1pPr>
          </a:lstStyle>
          <a:p>
            <a:fld id="{358204D4-4E95-42B5-9EA2-41BF0078306B}" type="slidenum">
              <a:rPr lang="en-US" smtClean="0"/>
              <a:pPr/>
              <a:t>‹#›</a:t>
            </a:fld>
            <a:endParaRPr lang="en-US" dirty="0"/>
          </a:p>
        </p:txBody>
      </p:sp>
      <p:sp>
        <p:nvSpPr>
          <p:cNvPr id="7" name="Rectangle 6">
            <a:extLst>
              <a:ext uri="{FF2B5EF4-FFF2-40B4-BE49-F238E27FC236}">
                <a16:creationId xmlns:a16="http://schemas.microsoft.com/office/drawing/2014/main" id="{CF1D5510-3735-48CD-B05F-F6689951784A}"/>
              </a:ext>
            </a:extLst>
          </p:cNvPr>
          <p:cNvSpPr/>
          <p:nvPr userDrawn="1"/>
        </p:nvSpPr>
        <p:spPr>
          <a:xfrm>
            <a:off x="0" y="219655"/>
            <a:ext cx="12191999" cy="45719"/>
          </a:xfrm>
          <a:prstGeom prst="rect">
            <a:avLst/>
          </a:prstGeom>
          <a:solidFill>
            <a:srgbClr val="EC6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B5FAB226-0AE3-4EA8-B195-ED239FC9C17B}"/>
              </a:ext>
            </a:extLst>
          </p:cNvPr>
          <p:cNvGrpSpPr/>
          <p:nvPr userDrawn="1"/>
        </p:nvGrpSpPr>
        <p:grpSpPr>
          <a:xfrm>
            <a:off x="477625" y="5795862"/>
            <a:ext cx="2854001" cy="941590"/>
            <a:chOff x="477625" y="5795862"/>
            <a:chExt cx="2854001" cy="941590"/>
          </a:xfrm>
        </p:grpSpPr>
        <p:grpSp>
          <p:nvGrpSpPr>
            <p:cNvPr id="8" name="Group 7">
              <a:extLst>
                <a:ext uri="{FF2B5EF4-FFF2-40B4-BE49-F238E27FC236}">
                  <a16:creationId xmlns:a16="http://schemas.microsoft.com/office/drawing/2014/main" id="{81F68F39-3966-4B8D-A302-47DE0F6A35C5}"/>
                </a:ext>
              </a:extLst>
            </p:cNvPr>
            <p:cNvGrpSpPr/>
            <p:nvPr userDrawn="1"/>
          </p:nvGrpSpPr>
          <p:grpSpPr>
            <a:xfrm>
              <a:off x="1920391" y="5795862"/>
              <a:ext cx="1411235" cy="941590"/>
              <a:chOff x="10121438" y="5321289"/>
              <a:chExt cx="1790700" cy="1194772"/>
            </a:xfrm>
          </p:grpSpPr>
          <p:pic>
            <p:nvPicPr>
              <p:cNvPr id="10" name="Picture 9" descr="Logo, company name&#10;&#10;Description automatically generated">
                <a:extLst>
                  <a:ext uri="{FF2B5EF4-FFF2-40B4-BE49-F238E27FC236}">
                    <a16:creationId xmlns:a16="http://schemas.microsoft.com/office/drawing/2014/main" id="{66BF0158-2756-4283-8C28-A8DE967DDB99}"/>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288384" y="5321289"/>
                <a:ext cx="1623754" cy="1194772"/>
              </a:xfrm>
              <a:prstGeom prst="rect">
                <a:avLst/>
              </a:prstGeom>
            </p:spPr>
          </p:pic>
          <p:sp>
            <p:nvSpPr>
              <p:cNvPr id="12" name="Rectangle 11">
                <a:extLst>
                  <a:ext uri="{FF2B5EF4-FFF2-40B4-BE49-F238E27FC236}">
                    <a16:creationId xmlns:a16="http://schemas.microsoft.com/office/drawing/2014/main" id="{3588D4A0-4692-40C2-808F-45CE3F1FCEF6}"/>
                  </a:ext>
                </a:extLst>
              </p:cNvPr>
              <p:cNvSpPr/>
              <p:nvPr userDrawn="1"/>
            </p:nvSpPr>
            <p:spPr>
              <a:xfrm rot="5400000" flipV="1">
                <a:off x="9803508" y="5898593"/>
                <a:ext cx="689200" cy="53340"/>
              </a:xfrm>
              <a:prstGeom prst="rect">
                <a:avLst/>
              </a:prstGeom>
              <a:solidFill>
                <a:srgbClr val="174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Logo&#10;&#10;Description automatically generated">
              <a:extLst>
                <a:ext uri="{FF2B5EF4-FFF2-40B4-BE49-F238E27FC236}">
                  <a16:creationId xmlns:a16="http://schemas.microsoft.com/office/drawing/2014/main" id="{48ACED10-BC1C-4A04-9E97-66E057E0471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477625" y="5972638"/>
              <a:ext cx="1297928" cy="555749"/>
            </a:xfrm>
            <a:prstGeom prst="rect">
              <a:avLst/>
            </a:prstGeom>
          </p:spPr>
        </p:pic>
      </p:grpSp>
    </p:spTree>
    <p:extLst>
      <p:ext uri="{BB962C8B-B14F-4D97-AF65-F5344CB8AC3E}">
        <p14:creationId xmlns:p14="http://schemas.microsoft.com/office/powerpoint/2010/main" val="2015806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43B4E1"/>
          </a:solidFill>
          <a:latin typeface="Gotham Bold" pitchFamily="50" charset="0"/>
          <a:ea typeface="+mj-ea"/>
          <a:cs typeface="Gotham Bold"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4D7D"/>
          </a:solidFill>
          <a:latin typeface="Gotham Light" pitchFamily="50" charset="0"/>
          <a:ea typeface="+mn-ea"/>
          <a:cs typeface="Gotham Light"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4D7D"/>
          </a:solidFill>
          <a:latin typeface="Gotham Light" pitchFamily="50" charset="0"/>
          <a:ea typeface="+mn-ea"/>
          <a:cs typeface="Gotham Light"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4D7D"/>
          </a:solidFill>
          <a:latin typeface="Gotham Light" pitchFamily="50" charset="0"/>
          <a:ea typeface="+mn-ea"/>
          <a:cs typeface="Gotham Light"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4D7D"/>
          </a:solidFill>
          <a:latin typeface="Gotham Light" pitchFamily="50" charset="0"/>
          <a:ea typeface="+mn-ea"/>
          <a:cs typeface="Gotham Light"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4D7D"/>
          </a:solidFill>
          <a:latin typeface="Gotham Light" pitchFamily="50" charset="0"/>
          <a:ea typeface="+mn-ea"/>
          <a:cs typeface="Gotham Light"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CFE6-E168-45FD-B597-32C8DA2DF4F0}"/>
              </a:ext>
            </a:extLst>
          </p:cNvPr>
          <p:cNvSpPr>
            <a:spLocks noGrp="1"/>
          </p:cNvSpPr>
          <p:nvPr>
            <p:ph type="ctrTitle"/>
          </p:nvPr>
        </p:nvSpPr>
        <p:spPr>
          <a:xfrm>
            <a:off x="2676699" y="872982"/>
            <a:ext cx="9515302" cy="1246764"/>
          </a:xfrm>
        </p:spPr>
        <p:txBody>
          <a:bodyPr>
            <a:normAutofit fontScale="90000"/>
          </a:bodyPr>
          <a:lstStyle/>
          <a:p>
            <a:r>
              <a:rPr lang="en-US" dirty="0">
                <a:latin typeface="Gotham Bold" pitchFamily="50" charset="0"/>
                <a:cs typeface="Gotham Bold" pitchFamily="50" charset="0"/>
              </a:rPr>
              <a:t>Transportation Demand Management (TDM) Study</a:t>
            </a:r>
          </a:p>
        </p:txBody>
      </p:sp>
      <p:sp>
        <p:nvSpPr>
          <p:cNvPr id="4" name="Slide Number Placeholder 5">
            <a:extLst>
              <a:ext uri="{FF2B5EF4-FFF2-40B4-BE49-F238E27FC236}">
                <a16:creationId xmlns:a16="http://schemas.microsoft.com/office/drawing/2014/main" id="{86DEC875-4140-4209-9ECF-991B410900E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1</a:t>
            </a:fld>
            <a:endParaRPr lang="en-US" dirty="0"/>
          </a:p>
        </p:txBody>
      </p:sp>
    </p:spTree>
    <p:extLst>
      <p:ext uri="{BB962C8B-B14F-4D97-AF65-F5344CB8AC3E}">
        <p14:creationId xmlns:p14="http://schemas.microsoft.com/office/powerpoint/2010/main" val="221017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E1D2-EDDD-4B15-951E-D05B3E61736E}"/>
              </a:ext>
            </a:extLst>
          </p:cNvPr>
          <p:cNvSpPr>
            <a:spLocks noGrp="1"/>
          </p:cNvSpPr>
          <p:nvPr>
            <p:ph type="title"/>
          </p:nvPr>
        </p:nvSpPr>
        <p:spPr/>
        <p:txBody>
          <a:bodyPr/>
          <a:lstStyle/>
          <a:p>
            <a:r>
              <a:rPr lang="en-US" dirty="0"/>
              <a:t>Stakeholder Workshop Forums</a:t>
            </a:r>
          </a:p>
        </p:txBody>
      </p:sp>
      <p:sp>
        <p:nvSpPr>
          <p:cNvPr id="3" name="Content Placeholder 2">
            <a:extLst>
              <a:ext uri="{FF2B5EF4-FFF2-40B4-BE49-F238E27FC236}">
                <a16:creationId xmlns:a16="http://schemas.microsoft.com/office/drawing/2014/main" id="{CB42C1A0-6979-400A-A481-1197E5128F3F}"/>
              </a:ext>
            </a:extLst>
          </p:cNvPr>
          <p:cNvSpPr>
            <a:spLocks noGrp="1"/>
          </p:cNvSpPr>
          <p:nvPr>
            <p:ph idx="1"/>
          </p:nvPr>
        </p:nvSpPr>
        <p:spPr>
          <a:xfrm>
            <a:off x="838199" y="1825625"/>
            <a:ext cx="11012905" cy="1868070"/>
          </a:xfrm>
        </p:spPr>
        <p:txBody>
          <a:bodyPr>
            <a:normAutofit lnSpcReduction="10000"/>
          </a:bodyPr>
          <a:lstStyle/>
          <a:p>
            <a:r>
              <a:rPr lang="en-US" dirty="0"/>
              <a:t>Four (4) workshops held at key milestones</a:t>
            </a:r>
          </a:p>
          <a:p>
            <a:r>
              <a:rPr lang="en-US" dirty="0"/>
              <a:t>Focused on conversations and hearing from stakeholders</a:t>
            </a:r>
          </a:p>
          <a:p>
            <a:r>
              <a:rPr lang="en-US" dirty="0"/>
              <a:t>Interactive exercises at each meeting</a:t>
            </a:r>
          </a:p>
          <a:p>
            <a:pPr lvl="1"/>
            <a:r>
              <a:rPr lang="en-US" dirty="0"/>
              <a:t>Prioritization score directly informed the Implementation Plan</a:t>
            </a:r>
          </a:p>
          <a:p>
            <a:endParaRPr lang="en-US" dirty="0"/>
          </a:p>
        </p:txBody>
      </p:sp>
      <p:sp>
        <p:nvSpPr>
          <p:cNvPr id="4" name="Slide Number Placeholder 5">
            <a:extLst>
              <a:ext uri="{FF2B5EF4-FFF2-40B4-BE49-F238E27FC236}">
                <a16:creationId xmlns:a16="http://schemas.microsoft.com/office/drawing/2014/main" id="{71F71539-A458-4991-A589-C8F9FC7B9B5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10</a:t>
            </a:fld>
            <a:endParaRPr lang="en-US" dirty="0"/>
          </a:p>
        </p:txBody>
      </p:sp>
      <p:pic>
        <p:nvPicPr>
          <p:cNvPr id="6" name="Picture 5">
            <a:extLst>
              <a:ext uri="{FF2B5EF4-FFF2-40B4-BE49-F238E27FC236}">
                <a16:creationId xmlns:a16="http://schemas.microsoft.com/office/drawing/2014/main" id="{BDAF3D18-907E-43E8-A36A-BCFABCE0ABCC}"/>
              </a:ext>
            </a:extLst>
          </p:cNvPr>
          <p:cNvPicPr>
            <a:picLocks noChangeAspect="1"/>
          </p:cNvPicPr>
          <p:nvPr/>
        </p:nvPicPr>
        <p:blipFill>
          <a:blip r:embed="rId3"/>
          <a:stretch>
            <a:fillRect/>
          </a:stretch>
        </p:blipFill>
        <p:spPr>
          <a:xfrm>
            <a:off x="4062041" y="3845935"/>
            <a:ext cx="6184854" cy="2799180"/>
          </a:xfrm>
          <a:prstGeom prst="rect">
            <a:avLst/>
          </a:prstGeom>
        </p:spPr>
      </p:pic>
    </p:spTree>
    <p:extLst>
      <p:ext uri="{BB962C8B-B14F-4D97-AF65-F5344CB8AC3E}">
        <p14:creationId xmlns:p14="http://schemas.microsoft.com/office/powerpoint/2010/main" val="209766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29E5-372D-4B9A-A3D4-11EF89E589A6}"/>
              </a:ext>
            </a:extLst>
          </p:cNvPr>
          <p:cNvSpPr>
            <a:spLocks noGrp="1"/>
          </p:cNvSpPr>
          <p:nvPr>
            <p:ph type="title"/>
          </p:nvPr>
        </p:nvSpPr>
        <p:spPr>
          <a:xfrm>
            <a:off x="838200" y="0"/>
            <a:ext cx="10515600" cy="1325563"/>
          </a:xfrm>
        </p:spPr>
        <p:txBody>
          <a:bodyPr/>
          <a:lstStyle/>
          <a:p>
            <a:r>
              <a:rPr lang="en-US" dirty="0"/>
              <a:t>TDM Vision Plan Categories</a:t>
            </a:r>
          </a:p>
        </p:txBody>
      </p:sp>
      <p:grpSp>
        <p:nvGrpSpPr>
          <p:cNvPr id="43" name="Group 42">
            <a:extLst>
              <a:ext uri="{FF2B5EF4-FFF2-40B4-BE49-F238E27FC236}">
                <a16:creationId xmlns:a16="http://schemas.microsoft.com/office/drawing/2014/main" id="{33985EC9-E5E2-4D0D-ABC5-D44969DCB713}"/>
              </a:ext>
            </a:extLst>
          </p:cNvPr>
          <p:cNvGrpSpPr/>
          <p:nvPr/>
        </p:nvGrpSpPr>
        <p:grpSpPr>
          <a:xfrm>
            <a:off x="300871" y="1074366"/>
            <a:ext cx="11590257" cy="4709267"/>
            <a:chOff x="300871" y="1103704"/>
            <a:chExt cx="11590257" cy="4227566"/>
          </a:xfrm>
          <a:effectLst>
            <a:outerShdw blurRad="50800" dist="38100" dir="2700000" algn="tl" rotWithShape="0">
              <a:prstClr val="black">
                <a:alpha val="40000"/>
              </a:prstClr>
            </a:outerShdw>
          </a:effectLst>
        </p:grpSpPr>
        <p:grpSp>
          <p:nvGrpSpPr>
            <p:cNvPr id="41" name="Group 40">
              <a:extLst>
                <a:ext uri="{FF2B5EF4-FFF2-40B4-BE49-F238E27FC236}">
                  <a16:creationId xmlns:a16="http://schemas.microsoft.com/office/drawing/2014/main" id="{462CB259-792D-4401-8ED2-0D24FA798654}"/>
                </a:ext>
              </a:extLst>
            </p:cNvPr>
            <p:cNvGrpSpPr/>
            <p:nvPr/>
          </p:nvGrpSpPr>
          <p:grpSpPr>
            <a:xfrm>
              <a:off x="300871" y="1140276"/>
              <a:ext cx="5685150" cy="4103256"/>
              <a:chOff x="300871" y="1140276"/>
              <a:chExt cx="5685150" cy="4103256"/>
            </a:xfrm>
          </p:grpSpPr>
          <p:grpSp>
            <p:nvGrpSpPr>
              <p:cNvPr id="29" name="Group 28">
                <a:extLst>
                  <a:ext uri="{FF2B5EF4-FFF2-40B4-BE49-F238E27FC236}">
                    <a16:creationId xmlns:a16="http://schemas.microsoft.com/office/drawing/2014/main" id="{98C6CA61-702C-4CA2-B09F-6AE1E9833172}"/>
                  </a:ext>
                </a:extLst>
              </p:cNvPr>
              <p:cNvGrpSpPr/>
              <p:nvPr/>
            </p:nvGrpSpPr>
            <p:grpSpPr>
              <a:xfrm>
                <a:off x="300871" y="1140276"/>
                <a:ext cx="5685147" cy="641944"/>
                <a:chOff x="300871" y="1140276"/>
                <a:chExt cx="5685147" cy="641944"/>
              </a:xfrm>
            </p:grpSpPr>
            <p:sp>
              <p:nvSpPr>
                <p:cNvPr id="3" name="TextBox 2">
                  <a:extLst>
                    <a:ext uri="{FF2B5EF4-FFF2-40B4-BE49-F238E27FC236}">
                      <a16:creationId xmlns:a16="http://schemas.microsoft.com/office/drawing/2014/main" id="{73A029EE-A9DC-4875-8C6F-A1AFBFC5C27F}"/>
                    </a:ext>
                  </a:extLst>
                </p:cNvPr>
                <p:cNvSpPr txBox="1"/>
                <p:nvPr/>
              </p:nvSpPr>
              <p:spPr>
                <a:xfrm>
                  <a:off x="879126" y="1140276"/>
                  <a:ext cx="5106892" cy="641944"/>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A. ADVOCACY FOR TDM PROGRAMS</a:t>
                  </a:r>
                </a:p>
                <a:p>
                  <a:r>
                    <a:rPr lang="en-US" sz="1200" dirty="0">
                      <a:latin typeface="Gotham Light" pitchFamily="50" charset="0"/>
                    </a:rPr>
                    <a:t>Corridor TDM Plans, Events, Grants, Cities, Transit Advocate, SFCS, Forum</a:t>
                  </a:r>
                </a:p>
              </p:txBody>
            </p:sp>
            <p:pic>
              <p:nvPicPr>
                <p:cNvPr id="17" name="Picture 16">
                  <a:extLst>
                    <a:ext uri="{FF2B5EF4-FFF2-40B4-BE49-F238E27FC236}">
                      <a16:creationId xmlns:a16="http://schemas.microsoft.com/office/drawing/2014/main" id="{4985386C-DAB1-4A06-A2AE-A39B5D8994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71" y="1301074"/>
                  <a:ext cx="457200" cy="331470"/>
                </a:xfrm>
                <a:prstGeom prst="rect">
                  <a:avLst/>
                </a:prstGeom>
                <a:noFill/>
                <a:ln>
                  <a:noFill/>
                </a:ln>
              </p:spPr>
            </p:pic>
          </p:grpSp>
          <p:grpSp>
            <p:nvGrpSpPr>
              <p:cNvPr id="30" name="Group 29">
                <a:extLst>
                  <a:ext uri="{FF2B5EF4-FFF2-40B4-BE49-F238E27FC236}">
                    <a16:creationId xmlns:a16="http://schemas.microsoft.com/office/drawing/2014/main" id="{095DA463-FA5B-43D4-8085-D2C6FB29E249}"/>
                  </a:ext>
                </a:extLst>
              </p:cNvPr>
              <p:cNvGrpSpPr/>
              <p:nvPr/>
            </p:nvGrpSpPr>
            <p:grpSpPr>
              <a:xfrm>
                <a:off x="340072" y="1843520"/>
                <a:ext cx="5645946" cy="641944"/>
                <a:chOff x="340072" y="1843520"/>
                <a:chExt cx="5645946" cy="641944"/>
              </a:xfrm>
            </p:grpSpPr>
            <p:sp>
              <p:nvSpPr>
                <p:cNvPr id="4" name="TextBox 3">
                  <a:extLst>
                    <a:ext uri="{FF2B5EF4-FFF2-40B4-BE49-F238E27FC236}">
                      <a16:creationId xmlns:a16="http://schemas.microsoft.com/office/drawing/2014/main" id="{EE3AA237-DCB8-49DF-9D17-DE9649B04A66}"/>
                    </a:ext>
                  </a:extLst>
                </p:cNvPr>
                <p:cNvSpPr txBox="1"/>
                <p:nvPr/>
              </p:nvSpPr>
              <p:spPr>
                <a:xfrm>
                  <a:off x="879126" y="1843520"/>
                  <a:ext cx="5106892" cy="641944"/>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B. COMPREHENSIVE PLAN/ORDINANCES BEST PRACTICES</a:t>
                  </a:r>
                </a:p>
                <a:p>
                  <a:r>
                    <a:rPr lang="en-US" sz="1200" dirty="0">
                      <a:latin typeface="Gotham Light" pitchFamily="50" charset="0"/>
                    </a:rPr>
                    <a:t>Trip Reduction Incentives/Ordinances, Micro-Transit Accommodation and Permitting, Workforce Housing</a:t>
                  </a:r>
                  <a:endParaRPr lang="en-US" sz="1200" dirty="0"/>
                </a:p>
              </p:txBody>
            </p:sp>
            <p:pic>
              <p:nvPicPr>
                <p:cNvPr id="18" name="Picture 17">
                  <a:extLst>
                    <a:ext uri="{FF2B5EF4-FFF2-40B4-BE49-F238E27FC236}">
                      <a16:creationId xmlns:a16="http://schemas.microsoft.com/office/drawing/2014/main" id="{210A0F27-996F-4F31-864C-FC9391F921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72" y="1900667"/>
                  <a:ext cx="457199" cy="406923"/>
                </a:xfrm>
                <a:prstGeom prst="rect">
                  <a:avLst/>
                </a:prstGeom>
                <a:noFill/>
                <a:ln>
                  <a:noFill/>
                </a:ln>
              </p:spPr>
            </p:pic>
          </p:grpSp>
          <p:grpSp>
            <p:nvGrpSpPr>
              <p:cNvPr id="31" name="Group 30">
                <a:extLst>
                  <a:ext uri="{FF2B5EF4-FFF2-40B4-BE49-F238E27FC236}">
                    <a16:creationId xmlns:a16="http://schemas.microsoft.com/office/drawing/2014/main" id="{946F44A1-FD34-47A1-83CC-361814A6C406}"/>
                  </a:ext>
                </a:extLst>
              </p:cNvPr>
              <p:cNvGrpSpPr/>
              <p:nvPr/>
            </p:nvGrpSpPr>
            <p:grpSpPr>
              <a:xfrm>
                <a:off x="359862" y="2546485"/>
                <a:ext cx="5626156" cy="658779"/>
                <a:chOff x="359862" y="2546485"/>
                <a:chExt cx="5626156" cy="658779"/>
              </a:xfrm>
            </p:grpSpPr>
            <p:sp>
              <p:nvSpPr>
                <p:cNvPr id="5" name="TextBox 4">
                  <a:extLst>
                    <a:ext uri="{FF2B5EF4-FFF2-40B4-BE49-F238E27FC236}">
                      <a16:creationId xmlns:a16="http://schemas.microsoft.com/office/drawing/2014/main" id="{371EF04B-B6A7-4C59-8D1D-A4CB6758C8EA}"/>
                    </a:ext>
                  </a:extLst>
                </p:cNvPr>
                <p:cNvSpPr txBox="1"/>
                <p:nvPr/>
              </p:nvSpPr>
              <p:spPr>
                <a:xfrm>
                  <a:off x="838197" y="2546485"/>
                  <a:ext cx="5147821" cy="658779"/>
                </a:xfrm>
                <a:prstGeom prst="roundRect">
                  <a:avLst>
                    <a:gd name="adj" fmla="val 21587"/>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C. COUNTYWIDE TOURIST CONNECTIVITY TDM PLANS</a:t>
                  </a:r>
                </a:p>
                <a:p>
                  <a:r>
                    <a:rPr lang="en-US" sz="1200" dirty="0">
                      <a:latin typeface="Gotham Light" pitchFamily="50" charset="0"/>
                    </a:rPr>
                    <a:t>Airports, Port Everglades, Convention Center, Special Events, Intercity Rail</a:t>
                  </a:r>
                </a:p>
              </p:txBody>
            </p:sp>
            <p:pic>
              <p:nvPicPr>
                <p:cNvPr id="19" name="Picture 18">
                  <a:extLst>
                    <a:ext uri="{FF2B5EF4-FFF2-40B4-BE49-F238E27FC236}">
                      <a16:creationId xmlns:a16="http://schemas.microsoft.com/office/drawing/2014/main" id="{B3E58130-425F-4F1E-A60E-44055B5CD48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862" y="2697222"/>
                  <a:ext cx="457198" cy="406922"/>
                </a:xfrm>
                <a:prstGeom prst="rect">
                  <a:avLst/>
                </a:prstGeom>
                <a:noFill/>
                <a:ln>
                  <a:noFill/>
                </a:ln>
              </p:spPr>
            </p:pic>
          </p:grpSp>
          <p:grpSp>
            <p:nvGrpSpPr>
              <p:cNvPr id="32" name="Group 31">
                <a:extLst>
                  <a:ext uri="{FF2B5EF4-FFF2-40B4-BE49-F238E27FC236}">
                    <a16:creationId xmlns:a16="http://schemas.microsoft.com/office/drawing/2014/main" id="{96603EDA-0C30-4FD6-BF9B-AA30D66346E9}"/>
                  </a:ext>
                </a:extLst>
              </p:cNvPr>
              <p:cNvGrpSpPr/>
              <p:nvPr/>
            </p:nvGrpSpPr>
            <p:grpSpPr>
              <a:xfrm>
                <a:off x="399062" y="3246385"/>
                <a:ext cx="5586956" cy="637715"/>
                <a:chOff x="399062" y="3246385"/>
                <a:chExt cx="5586956" cy="637715"/>
              </a:xfrm>
            </p:grpSpPr>
            <p:sp>
              <p:nvSpPr>
                <p:cNvPr id="6" name="TextBox 5">
                  <a:extLst>
                    <a:ext uri="{FF2B5EF4-FFF2-40B4-BE49-F238E27FC236}">
                      <a16:creationId xmlns:a16="http://schemas.microsoft.com/office/drawing/2014/main" id="{524D6B2F-9D61-431B-9617-5E0242DEA946}"/>
                    </a:ext>
                  </a:extLst>
                </p:cNvPr>
                <p:cNvSpPr txBox="1"/>
                <p:nvPr/>
              </p:nvSpPr>
              <p:spPr>
                <a:xfrm>
                  <a:off x="838197" y="3246385"/>
                  <a:ext cx="5147821" cy="637715"/>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D. INFORMATION/TECHNOLOGY</a:t>
                  </a:r>
                </a:p>
                <a:p>
                  <a:r>
                    <a:rPr lang="en-US" sz="1200" dirty="0">
                      <a:latin typeface="Gotham Light" pitchFamily="50" charset="0"/>
                    </a:rPr>
                    <a:t>Transportation Info Center, Complete Trip Payment App, Big Data Tools</a:t>
                  </a:r>
                  <a:endParaRPr lang="en-US" sz="1200" dirty="0"/>
                </a:p>
              </p:txBody>
            </p:sp>
            <p:pic>
              <p:nvPicPr>
                <p:cNvPr id="20" name="Picture 19">
                  <a:extLst>
                    <a:ext uri="{FF2B5EF4-FFF2-40B4-BE49-F238E27FC236}">
                      <a16:creationId xmlns:a16="http://schemas.microsoft.com/office/drawing/2014/main" id="{EFBB13E5-2B8C-476B-A8CD-5384B7DC6E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062" y="3386892"/>
                  <a:ext cx="339218" cy="380335"/>
                </a:xfrm>
                <a:prstGeom prst="rect">
                  <a:avLst/>
                </a:prstGeom>
                <a:noFill/>
                <a:ln>
                  <a:noFill/>
                </a:ln>
              </p:spPr>
            </p:pic>
          </p:grpSp>
          <p:grpSp>
            <p:nvGrpSpPr>
              <p:cNvPr id="33" name="Group 32">
                <a:extLst>
                  <a:ext uri="{FF2B5EF4-FFF2-40B4-BE49-F238E27FC236}">
                    <a16:creationId xmlns:a16="http://schemas.microsoft.com/office/drawing/2014/main" id="{68131F42-AE26-4CCD-976E-F6D14D037457}"/>
                  </a:ext>
                </a:extLst>
              </p:cNvPr>
              <p:cNvGrpSpPr/>
              <p:nvPr/>
            </p:nvGrpSpPr>
            <p:grpSpPr>
              <a:xfrm>
                <a:off x="340705" y="3945374"/>
                <a:ext cx="5645314" cy="514657"/>
                <a:chOff x="340705" y="3945374"/>
                <a:chExt cx="5645314" cy="514657"/>
              </a:xfrm>
            </p:grpSpPr>
            <p:sp>
              <p:nvSpPr>
                <p:cNvPr id="7" name="TextBox 6">
                  <a:extLst>
                    <a:ext uri="{FF2B5EF4-FFF2-40B4-BE49-F238E27FC236}">
                      <a16:creationId xmlns:a16="http://schemas.microsoft.com/office/drawing/2014/main" id="{89A60493-056B-462E-BC5B-6002FE0CC320}"/>
                    </a:ext>
                  </a:extLst>
                </p:cNvPr>
                <p:cNvSpPr txBox="1"/>
                <p:nvPr/>
              </p:nvSpPr>
              <p:spPr>
                <a:xfrm>
                  <a:off x="838198" y="3945374"/>
                  <a:ext cx="5147821" cy="510778"/>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E. ENVIRONMENTAL/SUSTAINABILITY</a:t>
                  </a:r>
                </a:p>
                <a:p>
                  <a:r>
                    <a:rPr lang="en-US" sz="1200" dirty="0">
                      <a:latin typeface="Gotham Light" pitchFamily="50" charset="0"/>
                    </a:rPr>
                    <a:t>Promoting Green Practices, TDM=Environmental Benefits</a:t>
                  </a:r>
                </a:p>
              </p:txBody>
            </p:sp>
            <p:pic>
              <p:nvPicPr>
                <p:cNvPr id="21" name="Picture 20">
                  <a:extLst>
                    <a:ext uri="{FF2B5EF4-FFF2-40B4-BE49-F238E27FC236}">
                      <a16:creationId xmlns:a16="http://schemas.microsoft.com/office/drawing/2014/main" id="{A299ECFC-12C8-4DB9-830C-81F08AA2B0F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705" y="4053109"/>
                  <a:ext cx="457198" cy="406922"/>
                </a:xfrm>
                <a:prstGeom prst="rect">
                  <a:avLst/>
                </a:prstGeom>
                <a:noFill/>
                <a:ln>
                  <a:noFill/>
                </a:ln>
              </p:spPr>
            </p:pic>
          </p:grpSp>
          <p:grpSp>
            <p:nvGrpSpPr>
              <p:cNvPr id="34" name="Group 33">
                <a:extLst>
                  <a:ext uri="{FF2B5EF4-FFF2-40B4-BE49-F238E27FC236}">
                    <a16:creationId xmlns:a16="http://schemas.microsoft.com/office/drawing/2014/main" id="{609197D0-9ADB-4B5B-BE15-D4E2F9817F12}"/>
                  </a:ext>
                </a:extLst>
              </p:cNvPr>
              <p:cNvGrpSpPr/>
              <p:nvPr/>
            </p:nvGrpSpPr>
            <p:grpSpPr>
              <a:xfrm>
                <a:off x="337699" y="4601588"/>
                <a:ext cx="5648322" cy="641944"/>
                <a:chOff x="337699" y="4601588"/>
                <a:chExt cx="5648322" cy="641944"/>
              </a:xfrm>
            </p:grpSpPr>
            <p:sp>
              <p:nvSpPr>
                <p:cNvPr id="8" name="TextBox 7">
                  <a:extLst>
                    <a:ext uri="{FF2B5EF4-FFF2-40B4-BE49-F238E27FC236}">
                      <a16:creationId xmlns:a16="http://schemas.microsoft.com/office/drawing/2014/main" id="{5E754C85-9037-4818-9CD3-5623B800BBFA}"/>
                    </a:ext>
                  </a:extLst>
                </p:cNvPr>
                <p:cNvSpPr txBox="1"/>
                <p:nvPr/>
              </p:nvSpPr>
              <p:spPr>
                <a:xfrm>
                  <a:off x="838197" y="4601588"/>
                  <a:ext cx="5147824" cy="641944"/>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F. EQUITY</a:t>
                  </a:r>
                </a:p>
                <a:p>
                  <a:r>
                    <a:rPr lang="en-US" sz="1200" dirty="0">
                      <a:latin typeface="Gotham Light" pitchFamily="50" charset="0"/>
                    </a:rPr>
                    <a:t>Internet Access, Health, Connect Workforce Housing/Frontline Workers to Jobs, Incentives</a:t>
                  </a:r>
                  <a:endParaRPr lang="en-US" sz="1200" dirty="0"/>
                </a:p>
              </p:txBody>
            </p:sp>
            <p:pic>
              <p:nvPicPr>
                <p:cNvPr id="22" name="Picture 21">
                  <a:extLst>
                    <a:ext uri="{FF2B5EF4-FFF2-40B4-BE49-F238E27FC236}">
                      <a16:creationId xmlns:a16="http://schemas.microsoft.com/office/drawing/2014/main" id="{57F2B42F-E366-4F01-ADE2-E5D540813E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699" y="4709840"/>
                  <a:ext cx="437410" cy="389310"/>
                </a:xfrm>
                <a:prstGeom prst="rect">
                  <a:avLst/>
                </a:prstGeom>
              </p:spPr>
            </p:pic>
          </p:grpSp>
        </p:grpSp>
        <p:grpSp>
          <p:nvGrpSpPr>
            <p:cNvPr id="42" name="Group 41">
              <a:extLst>
                <a:ext uri="{FF2B5EF4-FFF2-40B4-BE49-F238E27FC236}">
                  <a16:creationId xmlns:a16="http://schemas.microsoft.com/office/drawing/2014/main" id="{F462A019-28EA-4FFD-B367-852CDC68DDD1}"/>
                </a:ext>
              </a:extLst>
            </p:cNvPr>
            <p:cNvGrpSpPr/>
            <p:nvPr/>
          </p:nvGrpSpPr>
          <p:grpSpPr>
            <a:xfrm>
              <a:off x="6205979" y="1103704"/>
              <a:ext cx="5685149" cy="4227566"/>
              <a:chOff x="6205979" y="1103704"/>
              <a:chExt cx="5685149" cy="4227566"/>
            </a:xfrm>
          </p:grpSpPr>
          <p:grpSp>
            <p:nvGrpSpPr>
              <p:cNvPr id="40" name="Group 39">
                <a:extLst>
                  <a:ext uri="{FF2B5EF4-FFF2-40B4-BE49-F238E27FC236}">
                    <a16:creationId xmlns:a16="http://schemas.microsoft.com/office/drawing/2014/main" id="{DAF8AA8F-8E4C-4961-B6D7-C56E12CB3948}"/>
                  </a:ext>
                </a:extLst>
              </p:cNvPr>
              <p:cNvGrpSpPr/>
              <p:nvPr/>
            </p:nvGrpSpPr>
            <p:grpSpPr>
              <a:xfrm>
                <a:off x="6205979" y="1103704"/>
                <a:ext cx="5685149" cy="715089"/>
                <a:chOff x="6205979" y="1109265"/>
                <a:chExt cx="5685149" cy="715089"/>
              </a:xfrm>
            </p:grpSpPr>
            <p:sp>
              <p:nvSpPr>
                <p:cNvPr id="9" name="TextBox 8">
                  <a:extLst>
                    <a:ext uri="{FF2B5EF4-FFF2-40B4-BE49-F238E27FC236}">
                      <a16:creationId xmlns:a16="http://schemas.microsoft.com/office/drawing/2014/main" id="{30192A29-12B2-47C5-A6B5-4DC7E7632D2B}"/>
                    </a:ext>
                  </a:extLst>
                </p:cNvPr>
                <p:cNvSpPr txBox="1"/>
                <p:nvPr/>
              </p:nvSpPr>
              <p:spPr>
                <a:xfrm>
                  <a:off x="6743307" y="1109265"/>
                  <a:ext cx="5147821" cy="715089"/>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G. FOCUSED TDM PROGRAMS FOR MAJOR TRIP GENERATORS</a:t>
                  </a:r>
                </a:p>
                <a:p>
                  <a:r>
                    <a:rPr lang="en-US" sz="1200" dirty="0">
                      <a:latin typeface="Gotham Light" pitchFamily="50" charset="0"/>
                    </a:rPr>
                    <a:t>(Colleges/ Universities, Hospitals, Office Buildings, Business Centers, Residential, Airports, Seaports, Etc.)</a:t>
                  </a:r>
                </a:p>
              </p:txBody>
            </p:sp>
            <p:pic>
              <p:nvPicPr>
                <p:cNvPr id="23" name="Picture 22">
                  <a:extLst>
                    <a:ext uri="{FF2B5EF4-FFF2-40B4-BE49-F238E27FC236}">
                      <a16:creationId xmlns:a16="http://schemas.microsoft.com/office/drawing/2014/main" id="{C413CC74-09B9-4DE6-93A9-E38BD43A22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5979" y="1264116"/>
                  <a:ext cx="455473" cy="405387"/>
                </a:xfrm>
                <a:prstGeom prst="rect">
                  <a:avLst/>
                </a:prstGeom>
              </p:spPr>
            </p:pic>
          </p:grpSp>
          <p:grpSp>
            <p:nvGrpSpPr>
              <p:cNvPr id="39" name="Group 38">
                <a:extLst>
                  <a:ext uri="{FF2B5EF4-FFF2-40B4-BE49-F238E27FC236}">
                    <a16:creationId xmlns:a16="http://schemas.microsoft.com/office/drawing/2014/main" id="{86EF218D-1E5D-404F-9073-9FFE05EFEB94}"/>
                  </a:ext>
                </a:extLst>
              </p:cNvPr>
              <p:cNvGrpSpPr/>
              <p:nvPr/>
            </p:nvGrpSpPr>
            <p:grpSpPr>
              <a:xfrm>
                <a:off x="6205979" y="1924463"/>
                <a:ext cx="5685149" cy="715089"/>
                <a:chOff x="6205979" y="1936543"/>
                <a:chExt cx="5685149" cy="715089"/>
              </a:xfrm>
            </p:grpSpPr>
            <p:sp>
              <p:nvSpPr>
                <p:cNvPr id="10" name="TextBox 9">
                  <a:extLst>
                    <a:ext uri="{FF2B5EF4-FFF2-40B4-BE49-F238E27FC236}">
                      <a16:creationId xmlns:a16="http://schemas.microsoft.com/office/drawing/2014/main" id="{A2E989F3-B985-4401-BD36-9B990A68C409}"/>
                    </a:ext>
                  </a:extLst>
                </p:cNvPr>
                <p:cNvSpPr txBox="1"/>
                <p:nvPr/>
              </p:nvSpPr>
              <p:spPr>
                <a:xfrm>
                  <a:off x="6743307" y="1936543"/>
                  <a:ext cx="5147821" cy="715089"/>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H. MARKETING SUPPORT FOR PILOT/EMERGING PROGRAMS (CURRENT EXAMPLES)</a:t>
                  </a:r>
                </a:p>
                <a:p>
                  <a:r>
                    <a:rPr lang="en-US" sz="1200" dirty="0">
                      <a:latin typeface="Gotham Light" pitchFamily="50" charset="0"/>
                    </a:rPr>
                    <a:t>BCT, Tri-Rail, Brightline, Rideshare Companies, Vanpool, SFCS, others</a:t>
                  </a:r>
                  <a:endParaRPr lang="en-US" sz="1200" dirty="0"/>
                </a:p>
              </p:txBody>
            </p:sp>
            <p:pic>
              <p:nvPicPr>
                <p:cNvPr id="24" name="Picture 23">
                  <a:extLst>
                    <a:ext uri="{FF2B5EF4-FFF2-40B4-BE49-F238E27FC236}">
                      <a16:creationId xmlns:a16="http://schemas.microsoft.com/office/drawing/2014/main" id="{35805FA4-9C9C-4B3D-9776-99CE30EFF5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5979" y="2091394"/>
                  <a:ext cx="455473" cy="405387"/>
                </a:xfrm>
                <a:prstGeom prst="rect">
                  <a:avLst/>
                </a:prstGeom>
              </p:spPr>
            </p:pic>
          </p:grpSp>
          <p:grpSp>
            <p:nvGrpSpPr>
              <p:cNvPr id="38" name="Group 37">
                <a:extLst>
                  <a:ext uri="{FF2B5EF4-FFF2-40B4-BE49-F238E27FC236}">
                    <a16:creationId xmlns:a16="http://schemas.microsoft.com/office/drawing/2014/main" id="{9FF6C463-8C35-46EB-B23B-A83960C198C0}"/>
                  </a:ext>
                </a:extLst>
              </p:cNvPr>
              <p:cNvGrpSpPr/>
              <p:nvPr/>
            </p:nvGrpSpPr>
            <p:grpSpPr>
              <a:xfrm>
                <a:off x="6205979" y="2747255"/>
                <a:ext cx="5685149" cy="510778"/>
                <a:chOff x="6205979" y="2760741"/>
                <a:chExt cx="5685149" cy="510778"/>
              </a:xfrm>
            </p:grpSpPr>
            <p:sp>
              <p:nvSpPr>
                <p:cNvPr id="11" name="TextBox 10">
                  <a:extLst>
                    <a:ext uri="{FF2B5EF4-FFF2-40B4-BE49-F238E27FC236}">
                      <a16:creationId xmlns:a16="http://schemas.microsoft.com/office/drawing/2014/main" id="{C791731A-176F-4582-A847-D18374F6024A}"/>
                    </a:ext>
                  </a:extLst>
                </p:cNvPr>
                <p:cNvSpPr txBox="1"/>
                <p:nvPr/>
              </p:nvSpPr>
              <p:spPr>
                <a:xfrm>
                  <a:off x="6743307" y="2760741"/>
                  <a:ext cx="5147821" cy="510778"/>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I. METRIC REPORTING</a:t>
                  </a:r>
                </a:p>
                <a:p>
                  <a:r>
                    <a:rPr lang="en-US" sz="1200" dirty="0">
                      <a:latin typeface="Gotham Light" pitchFamily="50" charset="0"/>
                    </a:rPr>
                    <a:t>Showing Results Each Year, Biennial Survey</a:t>
                  </a:r>
                </a:p>
              </p:txBody>
            </p:sp>
            <p:pic>
              <p:nvPicPr>
                <p:cNvPr id="25" name="Picture 24">
                  <a:extLst>
                    <a:ext uri="{FF2B5EF4-FFF2-40B4-BE49-F238E27FC236}">
                      <a16:creationId xmlns:a16="http://schemas.microsoft.com/office/drawing/2014/main" id="{11350C7D-B538-452D-A9CB-578B23E8F0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5979" y="2813437"/>
                  <a:ext cx="455473" cy="405387"/>
                </a:xfrm>
                <a:prstGeom prst="rect">
                  <a:avLst/>
                </a:prstGeom>
              </p:spPr>
            </p:pic>
          </p:grpSp>
          <p:grpSp>
            <p:nvGrpSpPr>
              <p:cNvPr id="37" name="Group 36">
                <a:extLst>
                  <a:ext uri="{FF2B5EF4-FFF2-40B4-BE49-F238E27FC236}">
                    <a16:creationId xmlns:a16="http://schemas.microsoft.com/office/drawing/2014/main" id="{DBEA1CF7-CD19-499D-BC19-1DDB43B903AD}"/>
                  </a:ext>
                </a:extLst>
              </p:cNvPr>
              <p:cNvGrpSpPr/>
              <p:nvPr/>
            </p:nvGrpSpPr>
            <p:grpSpPr>
              <a:xfrm>
                <a:off x="6205979" y="3373323"/>
                <a:ext cx="5685149" cy="510778"/>
                <a:chOff x="6205979" y="3419321"/>
                <a:chExt cx="5685149" cy="510778"/>
              </a:xfrm>
            </p:grpSpPr>
            <p:sp>
              <p:nvSpPr>
                <p:cNvPr id="12" name="TextBox 11">
                  <a:extLst>
                    <a:ext uri="{FF2B5EF4-FFF2-40B4-BE49-F238E27FC236}">
                      <a16:creationId xmlns:a16="http://schemas.microsoft.com/office/drawing/2014/main" id="{55AAB8D4-6E72-43EF-93BE-FF6CB73E6337}"/>
                    </a:ext>
                  </a:extLst>
                </p:cNvPr>
                <p:cNvSpPr txBox="1"/>
                <p:nvPr/>
              </p:nvSpPr>
              <p:spPr>
                <a:xfrm>
                  <a:off x="6743307" y="3419321"/>
                  <a:ext cx="5147821" cy="510778"/>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J. PROMOTE AND EXPAND MICRO-MOBILITY</a:t>
                  </a:r>
                </a:p>
                <a:p>
                  <a:r>
                    <a:rPr lang="en-US" sz="1200" dirty="0">
                      <a:latin typeface="Gotham Light" pitchFamily="50" charset="0"/>
                    </a:rPr>
                    <a:t>Bike Share, Trams, Rideshare Companies, Scooters</a:t>
                  </a:r>
                  <a:endParaRPr lang="en-US" sz="1200" dirty="0"/>
                </a:p>
              </p:txBody>
            </p:sp>
            <p:pic>
              <p:nvPicPr>
                <p:cNvPr id="26" name="Picture 25">
                  <a:extLst>
                    <a:ext uri="{FF2B5EF4-FFF2-40B4-BE49-F238E27FC236}">
                      <a16:creationId xmlns:a16="http://schemas.microsoft.com/office/drawing/2014/main" id="{89738125-1DA3-4F04-B70C-DB7B126332D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05979" y="3472017"/>
                  <a:ext cx="455472" cy="405386"/>
                </a:xfrm>
                <a:prstGeom prst="rect">
                  <a:avLst/>
                </a:prstGeom>
              </p:spPr>
            </p:pic>
          </p:grpSp>
          <p:grpSp>
            <p:nvGrpSpPr>
              <p:cNvPr id="36" name="Group 35">
                <a:extLst>
                  <a:ext uri="{FF2B5EF4-FFF2-40B4-BE49-F238E27FC236}">
                    <a16:creationId xmlns:a16="http://schemas.microsoft.com/office/drawing/2014/main" id="{05F987DD-3A0A-4774-A844-1C11CEC9C68C}"/>
                  </a:ext>
                </a:extLst>
              </p:cNvPr>
              <p:cNvGrpSpPr/>
              <p:nvPr/>
            </p:nvGrpSpPr>
            <p:grpSpPr>
              <a:xfrm>
                <a:off x="6205980" y="3994752"/>
                <a:ext cx="5685148" cy="715089"/>
                <a:chOff x="6205980" y="4077901"/>
                <a:chExt cx="5685148" cy="715089"/>
              </a:xfrm>
            </p:grpSpPr>
            <p:sp>
              <p:nvSpPr>
                <p:cNvPr id="13" name="TextBox 12">
                  <a:extLst>
                    <a:ext uri="{FF2B5EF4-FFF2-40B4-BE49-F238E27FC236}">
                      <a16:creationId xmlns:a16="http://schemas.microsoft.com/office/drawing/2014/main" id="{337813A2-16A3-40CB-835D-253F7442218C}"/>
                    </a:ext>
                  </a:extLst>
                </p:cNvPr>
                <p:cNvSpPr txBox="1"/>
                <p:nvPr/>
              </p:nvSpPr>
              <p:spPr>
                <a:xfrm>
                  <a:off x="6743307" y="4077901"/>
                  <a:ext cx="5147821" cy="715089"/>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K. SCHOOL POOLS</a:t>
                  </a:r>
                </a:p>
                <a:p>
                  <a:r>
                    <a:rPr lang="en-US" sz="1200" dirty="0">
                      <a:latin typeface="Gotham Light" pitchFamily="50" charset="0"/>
                    </a:rPr>
                    <a:t>Carpooling Incentives, Safe and Healthy Biking and Walking, Safe Routes to School Grants, Community Bus Connections</a:t>
                  </a:r>
                </a:p>
              </p:txBody>
            </p:sp>
            <p:pic>
              <p:nvPicPr>
                <p:cNvPr id="27" name="Picture 26">
                  <a:extLst>
                    <a:ext uri="{FF2B5EF4-FFF2-40B4-BE49-F238E27FC236}">
                      <a16:creationId xmlns:a16="http://schemas.microsoft.com/office/drawing/2014/main" id="{9EC071A3-3C4A-449C-BB1C-EF5ED45B66E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05980" y="4232753"/>
                  <a:ext cx="455471" cy="405385"/>
                </a:xfrm>
                <a:prstGeom prst="rect">
                  <a:avLst/>
                </a:prstGeom>
                <a:noFill/>
                <a:ln>
                  <a:noFill/>
                </a:ln>
              </p:spPr>
            </p:pic>
          </p:grpSp>
          <p:grpSp>
            <p:nvGrpSpPr>
              <p:cNvPr id="35" name="Group 34">
                <a:extLst>
                  <a:ext uri="{FF2B5EF4-FFF2-40B4-BE49-F238E27FC236}">
                    <a16:creationId xmlns:a16="http://schemas.microsoft.com/office/drawing/2014/main" id="{2692DE41-5085-4F61-BA8A-B505C9E449BF}"/>
                  </a:ext>
                </a:extLst>
              </p:cNvPr>
              <p:cNvGrpSpPr/>
              <p:nvPr/>
            </p:nvGrpSpPr>
            <p:grpSpPr>
              <a:xfrm>
                <a:off x="6205980" y="4820492"/>
                <a:ext cx="5685148" cy="510778"/>
                <a:chOff x="6205980" y="4940792"/>
                <a:chExt cx="5685148" cy="510778"/>
              </a:xfrm>
            </p:grpSpPr>
            <p:sp>
              <p:nvSpPr>
                <p:cNvPr id="14" name="TextBox 13">
                  <a:extLst>
                    <a:ext uri="{FF2B5EF4-FFF2-40B4-BE49-F238E27FC236}">
                      <a16:creationId xmlns:a16="http://schemas.microsoft.com/office/drawing/2014/main" id="{A576C6DD-0685-4E08-9305-3A2EDB0A44F2}"/>
                    </a:ext>
                  </a:extLst>
                </p:cNvPr>
                <p:cNvSpPr txBox="1"/>
                <p:nvPr/>
              </p:nvSpPr>
              <p:spPr>
                <a:xfrm>
                  <a:off x="6743307" y="4940792"/>
                  <a:ext cx="5147821" cy="510778"/>
                </a:xfrm>
                <a:prstGeom prst="roundRect">
                  <a:avLst/>
                </a:prstGeom>
                <a:solidFill>
                  <a:srgbClr val="DEF2FA"/>
                </a:solidFill>
                <a:ln>
                  <a:solidFill>
                    <a:srgbClr val="43B4E1"/>
                  </a:solidFill>
                </a:ln>
              </p:spPr>
              <p:txBody>
                <a:bodyPr wrap="square">
                  <a:spAutoFit/>
                </a:bodyPr>
                <a:lstStyle/>
                <a:p>
                  <a:r>
                    <a:rPr lang="en-US" sz="1200" dirty="0">
                      <a:solidFill>
                        <a:srgbClr val="174D7D"/>
                      </a:solidFill>
                      <a:latin typeface="Gotham Black" pitchFamily="50" charset="0"/>
                    </a:rPr>
                    <a:t>L. TRANSIT/INFRASTRUCTURE EXPANSION SUPPORT</a:t>
                  </a:r>
                </a:p>
                <a:p>
                  <a:r>
                    <a:rPr lang="en-US" sz="1200" dirty="0">
                      <a:latin typeface="Gotham Light" pitchFamily="50" charset="0"/>
                    </a:rPr>
                    <a:t>Provide a Mechanism to Champion Major Investments </a:t>
                  </a:r>
                </a:p>
              </p:txBody>
            </p:sp>
            <p:pic>
              <p:nvPicPr>
                <p:cNvPr id="28" name="Picture 27">
                  <a:extLst>
                    <a:ext uri="{FF2B5EF4-FFF2-40B4-BE49-F238E27FC236}">
                      <a16:creationId xmlns:a16="http://schemas.microsoft.com/office/drawing/2014/main" id="{23202688-3FB4-441A-A333-CC420B2D7A7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05980" y="4993489"/>
                  <a:ext cx="455471" cy="405385"/>
                </a:xfrm>
                <a:prstGeom prst="rect">
                  <a:avLst/>
                </a:prstGeom>
                <a:noFill/>
                <a:ln>
                  <a:noFill/>
                </a:ln>
              </p:spPr>
            </p:pic>
          </p:grpSp>
        </p:grpSp>
      </p:grpSp>
      <p:sp>
        <p:nvSpPr>
          <p:cNvPr id="44" name="Slide Number Placeholder 5">
            <a:extLst>
              <a:ext uri="{FF2B5EF4-FFF2-40B4-BE49-F238E27FC236}">
                <a16:creationId xmlns:a16="http://schemas.microsoft.com/office/drawing/2014/main" id="{F3CAF6DC-4700-4BBA-B2FE-1D131261701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11</a:t>
            </a:fld>
            <a:endParaRPr lang="en-US" dirty="0"/>
          </a:p>
        </p:txBody>
      </p:sp>
    </p:spTree>
    <p:extLst>
      <p:ext uri="{BB962C8B-B14F-4D97-AF65-F5344CB8AC3E}">
        <p14:creationId xmlns:p14="http://schemas.microsoft.com/office/powerpoint/2010/main" val="137331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with low confidence">
            <a:extLst>
              <a:ext uri="{FF2B5EF4-FFF2-40B4-BE49-F238E27FC236}">
                <a16:creationId xmlns:a16="http://schemas.microsoft.com/office/drawing/2014/main" id="{248BBDE9-5407-4879-9C58-C123CB3D3DD9}"/>
              </a:ext>
            </a:extLst>
          </p:cNvPr>
          <p:cNvPicPr>
            <a:picLocks noChangeAspect="1"/>
          </p:cNvPicPr>
          <p:nvPr/>
        </p:nvPicPr>
        <p:blipFill rotWithShape="1">
          <a:blip r:embed="rId3">
            <a:extLst>
              <a:ext uri="{28A0092B-C50C-407E-A947-70E740481C1C}">
                <a14:useLocalDpi xmlns:a14="http://schemas.microsoft.com/office/drawing/2010/main" val="0"/>
              </a:ext>
            </a:extLst>
          </a:blip>
          <a:srcRect l="181" t="302" r="406" b="1"/>
          <a:stretch/>
        </p:blipFill>
        <p:spPr>
          <a:xfrm>
            <a:off x="3350552" y="403337"/>
            <a:ext cx="8135432" cy="6051335"/>
          </a:xfrm>
          <a:prstGeom prst="rect">
            <a:avLst/>
          </a:prstGeom>
        </p:spPr>
      </p:pic>
      <p:sp>
        <p:nvSpPr>
          <p:cNvPr id="7" name="Slide Number Placeholder 5">
            <a:extLst>
              <a:ext uri="{FF2B5EF4-FFF2-40B4-BE49-F238E27FC236}">
                <a16:creationId xmlns:a16="http://schemas.microsoft.com/office/drawing/2014/main" id="{04BD2AD5-ACCA-439A-B901-2D7C93091FB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12</a:t>
            </a:fld>
            <a:endParaRPr lang="en-US" dirty="0"/>
          </a:p>
        </p:txBody>
      </p:sp>
      <p:sp>
        <p:nvSpPr>
          <p:cNvPr id="6" name="Title 1">
            <a:extLst>
              <a:ext uri="{FF2B5EF4-FFF2-40B4-BE49-F238E27FC236}">
                <a16:creationId xmlns:a16="http://schemas.microsoft.com/office/drawing/2014/main" id="{D06F789D-AE6B-E636-BC20-E4A0315B7730}"/>
              </a:ext>
            </a:extLst>
          </p:cNvPr>
          <p:cNvSpPr>
            <a:spLocks noGrp="1"/>
          </p:cNvSpPr>
          <p:nvPr>
            <p:ph type="title"/>
          </p:nvPr>
        </p:nvSpPr>
        <p:spPr>
          <a:xfrm>
            <a:off x="371669" y="439932"/>
            <a:ext cx="10515600" cy="1325563"/>
          </a:xfrm>
        </p:spPr>
        <p:txBody>
          <a:bodyPr/>
          <a:lstStyle/>
          <a:p>
            <a:r>
              <a:rPr lang="en-US" dirty="0"/>
              <a:t>Survey </a:t>
            </a:r>
            <a:br>
              <a:rPr lang="en-US" dirty="0"/>
            </a:br>
            <a:r>
              <a:rPr lang="en-US" dirty="0"/>
              <a:t>Results</a:t>
            </a:r>
          </a:p>
        </p:txBody>
      </p:sp>
    </p:spTree>
    <p:extLst>
      <p:ext uri="{BB962C8B-B14F-4D97-AF65-F5344CB8AC3E}">
        <p14:creationId xmlns:p14="http://schemas.microsoft.com/office/powerpoint/2010/main" val="3324284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57E4F-760D-41E9-9F94-22C709604DA4}"/>
              </a:ext>
            </a:extLst>
          </p:cNvPr>
          <p:cNvSpPr>
            <a:spLocks noGrp="1"/>
          </p:cNvSpPr>
          <p:nvPr>
            <p:ph type="title"/>
          </p:nvPr>
        </p:nvSpPr>
        <p:spPr/>
        <p:txBody>
          <a:bodyPr/>
          <a:lstStyle/>
          <a:p>
            <a:r>
              <a:rPr lang="en-US" dirty="0"/>
              <a:t>Tiered Implementation Plan</a:t>
            </a:r>
          </a:p>
        </p:txBody>
      </p:sp>
      <p:sp>
        <p:nvSpPr>
          <p:cNvPr id="24" name="Slide Number Placeholder 5">
            <a:extLst>
              <a:ext uri="{FF2B5EF4-FFF2-40B4-BE49-F238E27FC236}">
                <a16:creationId xmlns:a16="http://schemas.microsoft.com/office/drawing/2014/main" id="{131E14F3-ADDE-47AA-88B1-04F4B10D3F6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13</a:t>
            </a:fld>
            <a:endParaRPr lang="en-US" dirty="0"/>
          </a:p>
        </p:txBody>
      </p:sp>
      <p:pic>
        <p:nvPicPr>
          <p:cNvPr id="7" name="Picture 6">
            <a:extLst>
              <a:ext uri="{FF2B5EF4-FFF2-40B4-BE49-F238E27FC236}">
                <a16:creationId xmlns:a16="http://schemas.microsoft.com/office/drawing/2014/main" id="{00FDEDCF-98F5-4039-AD22-5036917D5305}"/>
              </a:ext>
            </a:extLst>
          </p:cNvPr>
          <p:cNvPicPr>
            <a:picLocks noChangeAspect="1"/>
          </p:cNvPicPr>
          <p:nvPr/>
        </p:nvPicPr>
        <p:blipFill>
          <a:blip r:embed="rId3"/>
          <a:stretch>
            <a:fillRect/>
          </a:stretch>
        </p:blipFill>
        <p:spPr>
          <a:xfrm>
            <a:off x="397337" y="1565093"/>
            <a:ext cx="11397325" cy="3727813"/>
          </a:xfrm>
          <a:prstGeom prst="rect">
            <a:avLst/>
          </a:prstGeom>
        </p:spPr>
      </p:pic>
    </p:spTree>
    <p:extLst>
      <p:ext uri="{BB962C8B-B14F-4D97-AF65-F5344CB8AC3E}">
        <p14:creationId xmlns:p14="http://schemas.microsoft.com/office/powerpoint/2010/main" val="214189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57E4F-760D-41E9-9F94-22C709604DA4}"/>
              </a:ext>
            </a:extLst>
          </p:cNvPr>
          <p:cNvSpPr>
            <a:spLocks noGrp="1"/>
          </p:cNvSpPr>
          <p:nvPr>
            <p:ph type="title"/>
          </p:nvPr>
        </p:nvSpPr>
        <p:spPr>
          <a:xfrm>
            <a:off x="838200" y="365125"/>
            <a:ext cx="11353800" cy="1325563"/>
          </a:xfrm>
        </p:spPr>
        <p:txBody>
          <a:bodyPr/>
          <a:lstStyle/>
          <a:p>
            <a:r>
              <a:rPr lang="en-US" dirty="0"/>
              <a:t>Top 5 Implementation Plan Activities</a:t>
            </a:r>
          </a:p>
        </p:txBody>
      </p:sp>
      <p:sp>
        <p:nvSpPr>
          <p:cNvPr id="24" name="Slide Number Placeholder 5">
            <a:extLst>
              <a:ext uri="{FF2B5EF4-FFF2-40B4-BE49-F238E27FC236}">
                <a16:creationId xmlns:a16="http://schemas.microsoft.com/office/drawing/2014/main" id="{131E14F3-ADDE-47AA-88B1-04F4B10D3F6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14</a:t>
            </a:fld>
            <a:endParaRPr lang="en-US" dirty="0"/>
          </a:p>
        </p:txBody>
      </p:sp>
      <p:sp>
        <p:nvSpPr>
          <p:cNvPr id="3" name="Content Placeholder 2">
            <a:extLst>
              <a:ext uri="{FF2B5EF4-FFF2-40B4-BE49-F238E27FC236}">
                <a16:creationId xmlns:a16="http://schemas.microsoft.com/office/drawing/2014/main" id="{BCC07E96-7ACF-4613-8B0D-95D93BD4F551}"/>
              </a:ext>
            </a:extLst>
          </p:cNvPr>
          <p:cNvSpPr>
            <a:spLocks noGrp="1"/>
          </p:cNvSpPr>
          <p:nvPr>
            <p:ph idx="1"/>
          </p:nvPr>
        </p:nvSpPr>
        <p:spPr/>
        <p:txBody>
          <a:bodyPr/>
          <a:lstStyle/>
          <a:p>
            <a:r>
              <a:rPr lang="en-US" sz="2800" dirty="0"/>
              <a:t>Grant Research and Writing</a:t>
            </a:r>
          </a:p>
          <a:p>
            <a:r>
              <a:rPr lang="en-US" dirty="0"/>
              <a:t>Collaborate with South Florida Commuter Services</a:t>
            </a:r>
          </a:p>
          <a:p>
            <a:r>
              <a:rPr lang="en-US" sz="2800" dirty="0"/>
              <a:t>Develop an Employee Transportation Coordinator (ETC) Network</a:t>
            </a:r>
          </a:p>
          <a:p>
            <a:r>
              <a:rPr lang="en-US" dirty="0"/>
              <a:t>TDM Education and Encouragement Services</a:t>
            </a:r>
          </a:p>
          <a:p>
            <a:r>
              <a:rPr lang="en-US" sz="2800" dirty="0"/>
              <a:t>General Management</a:t>
            </a:r>
          </a:p>
          <a:p>
            <a:endParaRPr lang="en-US" sz="2800" dirty="0"/>
          </a:p>
          <a:p>
            <a:endParaRPr lang="en-US" dirty="0"/>
          </a:p>
        </p:txBody>
      </p:sp>
    </p:spTree>
    <p:extLst>
      <p:ext uri="{BB962C8B-B14F-4D97-AF65-F5344CB8AC3E}">
        <p14:creationId xmlns:p14="http://schemas.microsoft.com/office/powerpoint/2010/main" val="300015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7CFA-C942-49D4-90F5-16AA9F9CD1D3}"/>
              </a:ext>
            </a:extLst>
          </p:cNvPr>
          <p:cNvSpPr>
            <a:spLocks noGrp="1"/>
          </p:cNvSpPr>
          <p:nvPr>
            <p:ph type="title"/>
          </p:nvPr>
        </p:nvSpPr>
        <p:spPr>
          <a:xfrm>
            <a:off x="838200" y="365125"/>
            <a:ext cx="9665368" cy="1325563"/>
          </a:xfrm>
        </p:spPr>
        <p:txBody>
          <a:bodyPr/>
          <a:lstStyle/>
          <a:p>
            <a:r>
              <a:rPr lang="en-US" dirty="0"/>
              <a:t>Employment Heat Maps</a:t>
            </a:r>
          </a:p>
        </p:txBody>
      </p:sp>
      <p:sp>
        <p:nvSpPr>
          <p:cNvPr id="4" name="Content Placeholder 3">
            <a:extLst>
              <a:ext uri="{FF2B5EF4-FFF2-40B4-BE49-F238E27FC236}">
                <a16:creationId xmlns:a16="http://schemas.microsoft.com/office/drawing/2014/main" id="{1C557741-CBCC-4A3F-999E-E136A251CC33}"/>
              </a:ext>
            </a:extLst>
          </p:cNvPr>
          <p:cNvSpPr>
            <a:spLocks noGrp="1"/>
          </p:cNvSpPr>
          <p:nvPr>
            <p:ph idx="1"/>
          </p:nvPr>
        </p:nvSpPr>
        <p:spPr>
          <a:xfrm>
            <a:off x="838200" y="1825624"/>
            <a:ext cx="10515600" cy="4295257"/>
          </a:xfrm>
        </p:spPr>
        <p:txBody>
          <a:bodyPr/>
          <a:lstStyle/>
          <a:p>
            <a:endParaRPr lang="en-US" dirty="0"/>
          </a:p>
        </p:txBody>
      </p:sp>
      <p:pic>
        <p:nvPicPr>
          <p:cNvPr id="10" name="Picture 9">
            <a:extLst>
              <a:ext uri="{FF2B5EF4-FFF2-40B4-BE49-F238E27FC236}">
                <a16:creationId xmlns:a16="http://schemas.microsoft.com/office/drawing/2014/main" id="{87E639EF-9239-4EA0-81FE-AEB5EBDED697}"/>
              </a:ext>
            </a:extLst>
          </p:cNvPr>
          <p:cNvPicPr>
            <a:picLocks noChangeAspect="1"/>
          </p:cNvPicPr>
          <p:nvPr/>
        </p:nvPicPr>
        <p:blipFill rotWithShape="1">
          <a:blip r:embed="rId3"/>
          <a:srcRect b="46500"/>
          <a:stretch/>
        </p:blipFill>
        <p:spPr>
          <a:xfrm>
            <a:off x="423497" y="1786941"/>
            <a:ext cx="5624375" cy="3865688"/>
          </a:xfrm>
          <a:prstGeom prst="rect">
            <a:avLst/>
          </a:prstGeom>
        </p:spPr>
      </p:pic>
      <p:pic>
        <p:nvPicPr>
          <p:cNvPr id="11" name="Picture 10">
            <a:extLst>
              <a:ext uri="{FF2B5EF4-FFF2-40B4-BE49-F238E27FC236}">
                <a16:creationId xmlns:a16="http://schemas.microsoft.com/office/drawing/2014/main" id="{1981ECB6-C6DC-45BB-BACA-391F4004CC1D}"/>
              </a:ext>
            </a:extLst>
          </p:cNvPr>
          <p:cNvPicPr>
            <a:picLocks noChangeAspect="1"/>
          </p:cNvPicPr>
          <p:nvPr/>
        </p:nvPicPr>
        <p:blipFill rotWithShape="1">
          <a:blip r:embed="rId3"/>
          <a:srcRect t="52988"/>
          <a:stretch/>
        </p:blipFill>
        <p:spPr>
          <a:xfrm>
            <a:off x="6015865" y="1777497"/>
            <a:ext cx="6176135" cy="4021722"/>
          </a:xfrm>
          <a:prstGeom prst="rect">
            <a:avLst/>
          </a:prstGeom>
        </p:spPr>
      </p:pic>
      <p:sp>
        <p:nvSpPr>
          <p:cNvPr id="3" name="Slide Number Placeholder 2">
            <a:extLst>
              <a:ext uri="{FF2B5EF4-FFF2-40B4-BE49-F238E27FC236}">
                <a16:creationId xmlns:a16="http://schemas.microsoft.com/office/drawing/2014/main" id="{D5A7419E-0CCE-47E0-A083-6F5666701DF3}"/>
              </a:ext>
            </a:extLst>
          </p:cNvPr>
          <p:cNvSpPr>
            <a:spLocks noGrp="1"/>
          </p:cNvSpPr>
          <p:nvPr>
            <p:ph type="sldNum" sz="quarter" idx="12"/>
          </p:nvPr>
        </p:nvSpPr>
        <p:spPr/>
        <p:txBody>
          <a:bodyPr/>
          <a:lstStyle/>
          <a:p>
            <a:fld id="{358204D4-4E95-42B5-9EA2-41BF0078306B}" type="slidenum">
              <a:rPr lang="en-US" smtClean="0"/>
              <a:t>15</a:t>
            </a:fld>
            <a:endParaRPr lang="en-US"/>
          </a:p>
        </p:txBody>
      </p:sp>
    </p:spTree>
    <p:extLst>
      <p:ext uri="{BB962C8B-B14F-4D97-AF65-F5344CB8AC3E}">
        <p14:creationId xmlns:p14="http://schemas.microsoft.com/office/powerpoint/2010/main" val="29832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7CFA-C942-49D4-90F5-16AA9F9CD1D3}"/>
              </a:ext>
            </a:extLst>
          </p:cNvPr>
          <p:cNvSpPr>
            <a:spLocks noGrp="1"/>
          </p:cNvSpPr>
          <p:nvPr>
            <p:ph type="title"/>
          </p:nvPr>
        </p:nvSpPr>
        <p:spPr>
          <a:xfrm>
            <a:off x="174170" y="31463"/>
            <a:ext cx="9665368" cy="1325563"/>
          </a:xfrm>
        </p:spPr>
        <p:txBody>
          <a:bodyPr/>
          <a:lstStyle/>
          <a:p>
            <a:r>
              <a:rPr lang="en-US" dirty="0"/>
              <a:t>Next Steps</a:t>
            </a:r>
          </a:p>
        </p:txBody>
      </p:sp>
      <p:pic>
        <p:nvPicPr>
          <p:cNvPr id="5" name="Picture 4" descr="A picture containing diagram&#10;&#10;Description automatically generated">
            <a:extLst>
              <a:ext uri="{FF2B5EF4-FFF2-40B4-BE49-F238E27FC236}">
                <a16:creationId xmlns:a16="http://schemas.microsoft.com/office/drawing/2014/main" id="{53F0B8C5-1671-4701-B71A-92F504119E12}"/>
              </a:ext>
            </a:extLst>
          </p:cNvPr>
          <p:cNvPicPr>
            <a:picLocks noChangeAspect="1"/>
          </p:cNvPicPr>
          <p:nvPr/>
        </p:nvPicPr>
        <p:blipFill rotWithShape="1">
          <a:blip r:embed="rId3">
            <a:extLst>
              <a:ext uri="{28A0092B-C50C-407E-A947-70E740481C1C}">
                <a14:useLocalDpi xmlns:a14="http://schemas.microsoft.com/office/drawing/2010/main" val="0"/>
              </a:ext>
            </a:extLst>
          </a:blip>
          <a:srcRect l="6350" r="5955"/>
          <a:stretch/>
        </p:blipFill>
        <p:spPr>
          <a:xfrm>
            <a:off x="4124131" y="260062"/>
            <a:ext cx="7651103" cy="6232814"/>
          </a:xfrm>
          <a:prstGeom prst="rect">
            <a:avLst/>
          </a:prstGeom>
        </p:spPr>
      </p:pic>
      <p:sp>
        <p:nvSpPr>
          <p:cNvPr id="6" name="Slide Number Placeholder 5">
            <a:extLst>
              <a:ext uri="{FF2B5EF4-FFF2-40B4-BE49-F238E27FC236}">
                <a16:creationId xmlns:a16="http://schemas.microsoft.com/office/drawing/2014/main" id="{254AA10E-1986-47D0-82E0-19E93DBCD4D8}"/>
              </a:ext>
            </a:extLst>
          </p:cNvPr>
          <p:cNvSpPr>
            <a:spLocks noGrp="1"/>
          </p:cNvSpPr>
          <p:nvPr>
            <p:ph type="sldNum" sz="quarter" idx="12"/>
          </p:nvPr>
        </p:nvSpPr>
        <p:spPr/>
        <p:txBody>
          <a:bodyPr/>
          <a:lstStyle/>
          <a:p>
            <a:fld id="{358204D4-4E95-42B5-9EA2-41BF0078306B}" type="slidenum">
              <a:rPr lang="en-US" smtClean="0"/>
              <a:t>16</a:t>
            </a:fld>
            <a:endParaRPr lang="en-US"/>
          </a:p>
        </p:txBody>
      </p:sp>
    </p:spTree>
    <p:extLst>
      <p:ext uri="{BB962C8B-B14F-4D97-AF65-F5344CB8AC3E}">
        <p14:creationId xmlns:p14="http://schemas.microsoft.com/office/powerpoint/2010/main" val="124062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4D67C1DB-DFDC-413A-9A2C-6DD5D0E296A0}"/>
              </a:ext>
            </a:extLst>
          </p:cNvPr>
          <p:cNvPicPr>
            <a:picLocks noChangeAspect="1"/>
          </p:cNvPicPr>
          <p:nvPr/>
        </p:nvPicPr>
        <p:blipFill rotWithShape="1">
          <a:blip r:embed="rId3">
            <a:extLst>
              <a:ext uri="{28A0092B-C50C-407E-A947-70E740481C1C}">
                <a14:useLocalDpi xmlns:a14="http://schemas.microsoft.com/office/drawing/2010/main" val="0"/>
              </a:ext>
            </a:extLst>
          </a:blip>
          <a:srcRect l="5729" t="8470" r="8079"/>
          <a:stretch/>
        </p:blipFill>
        <p:spPr>
          <a:xfrm>
            <a:off x="3392906" y="401216"/>
            <a:ext cx="8699576" cy="5731199"/>
          </a:xfrm>
          <a:prstGeom prst="rect">
            <a:avLst/>
          </a:prstGeom>
        </p:spPr>
      </p:pic>
      <p:sp>
        <p:nvSpPr>
          <p:cNvPr id="3" name="Slide Number Placeholder 2">
            <a:extLst>
              <a:ext uri="{FF2B5EF4-FFF2-40B4-BE49-F238E27FC236}">
                <a16:creationId xmlns:a16="http://schemas.microsoft.com/office/drawing/2014/main" id="{6DF97DF6-3C31-41BC-B6EC-AB09C9881347}"/>
              </a:ext>
            </a:extLst>
          </p:cNvPr>
          <p:cNvSpPr>
            <a:spLocks noGrp="1"/>
          </p:cNvSpPr>
          <p:nvPr>
            <p:ph type="sldNum" sz="quarter" idx="12"/>
          </p:nvPr>
        </p:nvSpPr>
        <p:spPr/>
        <p:txBody>
          <a:bodyPr/>
          <a:lstStyle/>
          <a:p>
            <a:fld id="{358204D4-4E95-42B5-9EA2-41BF0078306B}" type="slidenum">
              <a:rPr lang="en-US" smtClean="0"/>
              <a:t>17</a:t>
            </a:fld>
            <a:endParaRPr lang="en-US" dirty="0"/>
          </a:p>
        </p:txBody>
      </p:sp>
      <p:sp>
        <p:nvSpPr>
          <p:cNvPr id="6" name="Title 1">
            <a:extLst>
              <a:ext uri="{FF2B5EF4-FFF2-40B4-BE49-F238E27FC236}">
                <a16:creationId xmlns:a16="http://schemas.microsoft.com/office/drawing/2014/main" id="{5D7C5631-BB4E-1451-385A-159DC4E02DB9}"/>
              </a:ext>
            </a:extLst>
          </p:cNvPr>
          <p:cNvSpPr>
            <a:spLocks noGrp="1"/>
          </p:cNvSpPr>
          <p:nvPr>
            <p:ph type="title"/>
          </p:nvPr>
        </p:nvSpPr>
        <p:spPr>
          <a:xfrm>
            <a:off x="203718" y="0"/>
            <a:ext cx="10515600" cy="1325563"/>
          </a:xfrm>
        </p:spPr>
        <p:txBody>
          <a:bodyPr/>
          <a:lstStyle/>
          <a:p>
            <a:r>
              <a:rPr lang="en-US" dirty="0"/>
              <a:t>Next Steps</a:t>
            </a:r>
          </a:p>
        </p:txBody>
      </p:sp>
    </p:spTree>
    <p:extLst>
      <p:ext uri="{BB962C8B-B14F-4D97-AF65-F5344CB8AC3E}">
        <p14:creationId xmlns:p14="http://schemas.microsoft.com/office/powerpoint/2010/main" val="312541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F305-E8E9-4FE1-8D15-263BE993981F}"/>
              </a:ext>
            </a:extLst>
          </p:cNvPr>
          <p:cNvSpPr>
            <a:spLocks noGrp="1"/>
          </p:cNvSpPr>
          <p:nvPr>
            <p:ph type="title"/>
          </p:nvPr>
        </p:nvSpPr>
        <p:spPr>
          <a:xfrm>
            <a:off x="671599" y="2092601"/>
            <a:ext cx="10515600" cy="1842796"/>
          </a:xfrm>
        </p:spPr>
        <p:txBody>
          <a:bodyPr>
            <a:normAutofit/>
          </a:bodyPr>
          <a:lstStyle/>
          <a:p>
            <a:r>
              <a:rPr lang="en-US" sz="6700" dirty="0"/>
              <a:t>Thank you!</a:t>
            </a:r>
            <a:endParaRPr lang="en-US" dirty="0">
              <a:solidFill>
                <a:schemeClr val="bg1"/>
              </a:solidFill>
            </a:endParaRPr>
          </a:p>
        </p:txBody>
      </p:sp>
      <p:sp>
        <p:nvSpPr>
          <p:cNvPr id="3" name="Rectangle 2">
            <a:extLst>
              <a:ext uri="{FF2B5EF4-FFF2-40B4-BE49-F238E27FC236}">
                <a16:creationId xmlns:a16="http://schemas.microsoft.com/office/drawing/2014/main" id="{17978E95-8DF7-435A-9604-145C4B3A5C4E}"/>
              </a:ext>
            </a:extLst>
          </p:cNvPr>
          <p:cNvSpPr/>
          <p:nvPr/>
        </p:nvSpPr>
        <p:spPr>
          <a:xfrm>
            <a:off x="0" y="2421041"/>
            <a:ext cx="9444781" cy="91438"/>
          </a:xfrm>
          <a:prstGeom prst="rect">
            <a:avLst/>
          </a:prstGeom>
          <a:solidFill>
            <a:srgbClr val="EC6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089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57E4F-760D-41E9-9F94-22C709604DA4}"/>
              </a:ext>
            </a:extLst>
          </p:cNvPr>
          <p:cNvSpPr>
            <a:spLocks noGrp="1"/>
          </p:cNvSpPr>
          <p:nvPr>
            <p:ph type="title"/>
          </p:nvPr>
        </p:nvSpPr>
        <p:spPr/>
        <p:txBody>
          <a:bodyPr/>
          <a:lstStyle/>
          <a:p>
            <a:r>
              <a:rPr lang="en-US" dirty="0"/>
              <a:t>Evolution</a:t>
            </a:r>
          </a:p>
        </p:txBody>
      </p:sp>
      <p:sp>
        <p:nvSpPr>
          <p:cNvPr id="24" name="Slide Number Placeholder 5">
            <a:extLst>
              <a:ext uri="{FF2B5EF4-FFF2-40B4-BE49-F238E27FC236}">
                <a16:creationId xmlns:a16="http://schemas.microsoft.com/office/drawing/2014/main" id="{131E14F3-ADDE-47AA-88B1-04F4B10D3F6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2</a:t>
            </a:fld>
            <a:endParaRPr lang="en-US" dirty="0"/>
          </a:p>
        </p:txBody>
      </p:sp>
      <p:sp>
        <p:nvSpPr>
          <p:cNvPr id="3" name="Content Placeholder 2">
            <a:extLst>
              <a:ext uri="{FF2B5EF4-FFF2-40B4-BE49-F238E27FC236}">
                <a16:creationId xmlns:a16="http://schemas.microsoft.com/office/drawing/2014/main" id="{BCC07E96-7ACF-4613-8B0D-95D93BD4F551}"/>
              </a:ext>
            </a:extLst>
          </p:cNvPr>
          <p:cNvSpPr>
            <a:spLocks noGrp="1"/>
          </p:cNvSpPr>
          <p:nvPr>
            <p:ph idx="1"/>
          </p:nvPr>
        </p:nvSpPr>
        <p:spPr/>
        <p:txBody>
          <a:bodyPr/>
          <a:lstStyle/>
          <a:p>
            <a:r>
              <a:rPr lang="en-US" sz="2800" dirty="0"/>
              <a:t>The Downtown Fort Lauderdale Transportation Management Association (DFLTMA) has been providing community transportation services in the City of Fort Lauderdale since 1992. </a:t>
            </a:r>
          </a:p>
          <a:p>
            <a:r>
              <a:rPr lang="en-US" sz="2800" dirty="0"/>
              <a:t>Various transit services have been provided throughout the years, including Sun Trolley and Water Trolley.</a:t>
            </a:r>
          </a:p>
          <a:p>
            <a:r>
              <a:rPr lang="en-US" dirty="0"/>
              <a:t>In January 2022, the DFLTMA revised by-laws to become the </a:t>
            </a:r>
            <a:r>
              <a:rPr lang="en-US" u="sng" dirty="0"/>
              <a:t>Greater Ft. Lauderdale TMA </a:t>
            </a:r>
            <a:r>
              <a:rPr lang="en-US" dirty="0"/>
              <a:t>to provide transportation demand management on a countywide level.</a:t>
            </a:r>
          </a:p>
        </p:txBody>
      </p:sp>
    </p:spTree>
    <p:extLst>
      <p:ext uri="{BB962C8B-B14F-4D97-AF65-F5344CB8AC3E}">
        <p14:creationId xmlns:p14="http://schemas.microsoft.com/office/powerpoint/2010/main" val="198081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E1D2-EDDD-4B15-951E-D05B3E61736E}"/>
              </a:ext>
            </a:extLst>
          </p:cNvPr>
          <p:cNvSpPr>
            <a:spLocks noGrp="1"/>
          </p:cNvSpPr>
          <p:nvPr>
            <p:ph type="title"/>
          </p:nvPr>
        </p:nvSpPr>
        <p:spPr/>
        <p:txBody>
          <a:bodyPr/>
          <a:lstStyle/>
          <a:p>
            <a:r>
              <a:rPr lang="en-US" dirty="0"/>
              <a:t>The “New” TDM</a:t>
            </a:r>
          </a:p>
        </p:txBody>
      </p:sp>
      <p:sp>
        <p:nvSpPr>
          <p:cNvPr id="3" name="Content Placeholder 2">
            <a:extLst>
              <a:ext uri="{FF2B5EF4-FFF2-40B4-BE49-F238E27FC236}">
                <a16:creationId xmlns:a16="http://schemas.microsoft.com/office/drawing/2014/main" id="{CB42C1A0-6979-400A-A481-1197E5128F3F}"/>
              </a:ext>
            </a:extLst>
          </p:cNvPr>
          <p:cNvSpPr>
            <a:spLocks noGrp="1"/>
          </p:cNvSpPr>
          <p:nvPr>
            <p:ph idx="1"/>
          </p:nvPr>
        </p:nvSpPr>
        <p:spPr>
          <a:xfrm>
            <a:off x="838200" y="1825625"/>
            <a:ext cx="10515600" cy="4010096"/>
          </a:xfrm>
        </p:spPr>
        <p:txBody>
          <a:bodyPr/>
          <a:lstStyle/>
          <a:p>
            <a:r>
              <a:rPr lang="en-US" dirty="0"/>
              <a:t>The role of Transportation Management Associations (TMAs) is changing due to “smart” technologies and changes in attitudes toward telecommuting.</a:t>
            </a:r>
          </a:p>
          <a:p>
            <a:pPr lvl="1"/>
            <a:r>
              <a:rPr lang="en-US" dirty="0"/>
              <a:t>Partnerships</a:t>
            </a:r>
          </a:p>
          <a:p>
            <a:pPr lvl="1"/>
            <a:r>
              <a:rPr lang="en-US" dirty="0"/>
              <a:t>Advocacy</a:t>
            </a:r>
          </a:p>
          <a:p>
            <a:pPr lvl="1"/>
            <a:r>
              <a:rPr lang="en-US" dirty="0"/>
              <a:t>Equity</a:t>
            </a:r>
          </a:p>
          <a:p>
            <a:pPr lvl="1"/>
            <a:r>
              <a:rPr lang="en-US" dirty="0"/>
              <a:t>Environmental/Resiliency</a:t>
            </a:r>
          </a:p>
          <a:p>
            <a:pPr lvl="1"/>
            <a:r>
              <a:rPr lang="en-US" dirty="0"/>
              <a:t>Emergency Response</a:t>
            </a:r>
          </a:p>
          <a:p>
            <a:pPr lvl="1"/>
            <a:r>
              <a:rPr lang="en-US" dirty="0"/>
              <a:t>Social Connections</a:t>
            </a:r>
          </a:p>
          <a:p>
            <a:pPr lvl="1"/>
            <a:r>
              <a:rPr lang="en-US" dirty="0"/>
              <a:t>Quality of life</a:t>
            </a:r>
          </a:p>
          <a:p>
            <a:endParaRPr lang="en-US" dirty="0"/>
          </a:p>
        </p:txBody>
      </p:sp>
      <p:sp>
        <p:nvSpPr>
          <p:cNvPr id="4" name="Slide Number Placeholder 5">
            <a:extLst>
              <a:ext uri="{FF2B5EF4-FFF2-40B4-BE49-F238E27FC236}">
                <a16:creationId xmlns:a16="http://schemas.microsoft.com/office/drawing/2014/main" id="{71F71539-A458-4991-A589-C8F9FC7B9B5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3</a:t>
            </a:fld>
            <a:endParaRPr lang="en-US" dirty="0"/>
          </a:p>
        </p:txBody>
      </p:sp>
      <p:sp>
        <p:nvSpPr>
          <p:cNvPr id="6" name="TextBox 5">
            <a:extLst>
              <a:ext uri="{FF2B5EF4-FFF2-40B4-BE49-F238E27FC236}">
                <a16:creationId xmlns:a16="http://schemas.microsoft.com/office/drawing/2014/main" id="{ABD6384B-4E58-43F8-11D5-2BAE51C992C1}"/>
              </a:ext>
            </a:extLst>
          </p:cNvPr>
          <p:cNvSpPr txBox="1"/>
          <p:nvPr/>
        </p:nvSpPr>
        <p:spPr>
          <a:xfrm>
            <a:off x="6033217" y="3453500"/>
            <a:ext cx="5019675" cy="2564805"/>
          </a:xfrm>
          <a:prstGeom prst="rect">
            <a:avLst/>
          </a:prstGeom>
          <a:noFill/>
        </p:spPr>
        <p:txBody>
          <a:bodyPr wrap="square" rtlCol="0">
            <a:spAutoFit/>
          </a:bodyPr>
          <a:lstStyle/>
          <a:p>
            <a:pPr algn="just" rtl="0">
              <a:spcBef>
                <a:spcPts val="0"/>
              </a:spcBef>
              <a:spcAft>
                <a:spcPts val="1000"/>
              </a:spcAft>
            </a:pPr>
            <a:r>
              <a:rPr lang="en-US" sz="1800" b="0" i="1" u="none" strike="noStrike" dirty="0">
                <a:solidFill>
                  <a:srgbClr val="0070C0"/>
                </a:solidFill>
                <a:effectLst/>
                <a:latin typeface="Arial" panose="020B0604020202020204" pitchFamily="34" charset="0"/>
              </a:rPr>
              <a:t>“As population and tourism continues to grow and the roadway network approaches capacity, ……  we need to focus on strategies to manage transportation demand and assure safe and equitable access to transportation.”</a:t>
            </a:r>
          </a:p>
          <a:p>
            <a:pPr algn="just" rtl="0">
              <a:spcBef>
                <a:spcPts val="0"/>
              </a:spcBef>
              <a:spcAft>
                <a:spcPts val="1000"/>
              </a:spcAft>
            </a:pPr>
            <a:r>
              <a:rPr lang="en-US" sz="1800" b="0" i="1" u="none" strike="noStrike" dirty="0">
                <a:solidFill>
                  <a:srgbClr val="0070C0"/>
                </a:solidFill>
                <a:effectLst/>
                <a:latin typeface="Arial" panose="020B0604020202020204" pitchFamily="34" charset="0"/>
              </a:rPr>
              <a:t> – Broward TDM Implementation Plan</a:t>
            </a:r>
            <a:endParaRPr lang="en-US" b="0" i="1" dirty="0">
              <a:solidFill>
                <a:srgbClr val="0070C0"/>
              </a:solidFill>
              <a:effectLst/>
            </a:endParaRPr>
          </a:p>
          <a:p>
            <a:br>
              <a:rPr lang="en-US" dirty="0"/>
            </a:br>
            <a:endParaRPr lang="en-US" dirty="0"/>
          </a:p>
        </p:txBody>
      </p:sp>
    </p:spTree>
    <p:extLst>
      <p:ext uri="{BB962C8B-B14F-4D97-AF65-F5344CB8AC3E}">
        <p14:creationId xmlns:p14="http://schemas.microsoft.com/office/powerpoint/2010/main" val="270664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57E4F-760D-41E9-9F94-22C709604DA4}"/>
              </a:ext>
            </a:extLst>
          </p:cNvPr>
          <p:cNvSpPr>
            <a:spLocks noGrp="1"/>
          </p:cNvSpPr>
          <p:nvPr>
            <p:ph type="title"/>
          </p:nvPr>
        </p:nvSpPr>
        <p:spPr/>
        <p:txBody>
          <a:bodyPr/>
          <a:lstStyle/>
          <a:p>
            <a:r>
              <a:rPr lang="en-US" dirty="0"/>
              <a:t>Current Events – The Time is Now</a:t>
            </a:r>
          </a:p>
        </p:txBody>
      </p:sp>
      <p:sp>
        <p:nvSpPr>
          <p:cNvPr id="24" name="Slide Number Placeholder 5">
            <a:extLst>
              <a:ext uri="{FF2B5EF4-FFF2-40B4-BE49-F238E27FC236}">
                <a16:creationId xmlns:a16="http://schemas.microsoft.com/office/drawing/2014/main" id="{131E14F3-ADDE-47AA-88B1-04F4B10D3F6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4</a:t>
            </a:fld>
            <a:endParaRPr lang="en-US" dirty="0"/>
          </a:p>
        </p:txBody>
      </p:sp>
      <p:sp>
        <p:nvSpPr>
          <p:cNvPr id="3" name="Content Placeholder 2">
            <a:extLst>
              <a:ext uri="{FF2B5EF4-FFF2-40B4-BE49-F238E27FC236}">
                <a16:creationId xmlns:a16="http://schemas.microsoft.com/office/drawing/2014/main" id="{BCC07E96-7ACF-4613-8B0D-95D93BD4F551}"/>
              </a:ext>
            </a:extLst>
          </p:cNvPr>
          <p:cNvSpPr>
            <a:spLocks noGrp="1"/>
          </p:cNvSpPr>
          <p:nvPr>
            <p:ph idx="1"/>
          </p:nvPr>
        </p:nvSpPr>
        <p:spPr>
          <a:xfrm>
            <a:off x="752475" y="1606550"/>
            <a:ext cx="6168390" cy="4351338"/>
          </a:xfrm>
        </p:spPr>
        <p:txBody>
          <a:bodyPr/>
          <a:lstStyle/>
          <a:p>
            <a:r>
              <a:rPr lang="en-US" sz="2800" dirty="0"/>
              <a:t>Gas prices are up</a:t>
            </a:r>
          </a:p>
          <a:p>
            <a:r>
              <a:rPr lang="en-US" dirty="0"/>
              <a:t>Car prices are up</a:t>
            </a:r>
          </a:p>
        </p:txBody>
      </p:sp>
      <p:pic>
        <p:nvPicPr>
          <p:cNvPr id="1028" name="Picture 4" descr="Gas Pump Pictures | Download Free Images on Unsplash">
            <a:extLst>
              <a:ext uri="{FF2B5EF4-FFF2-40B4-BE49-F238E27FC236}">
                <a16:creationId xmlns:a16="http://schemas.microsoft.com/office/drawing/2014/main" id="{4D764BDD-F6E9-40EA-BEBF-C66AA102C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67" y="2732377"/>
            <a:ext cx="4144351" cy="27601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chart, application, line chart&#10;&#10;Description automatically generated">
            <a:extLst>
              <a:ext uri="{FF2B5EF4-FFF2-40B4-BE49-F238E27FC236}">
                <a16:creationId xmlns:a16="http://schemas.microsoft.com/office/drawing/2014/main" id="{23A09FE2-6B76-4A67-843C-3C86B31D0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261" y="1732336"/>
            <a:ext cx="6722264" cy="3393327"/>
          </a:xfrm>
          <a:prstGeom prst="rect">
            <a:avLst/>
          </a:prstGeom>
        </p:spPr>
      </p:pic>
      <p:sp>
        <p:nvSpPr>
          <p:cNvPr id="5" name="Oval 4">
            <a:extLst>
              <a:ext uri="{FF2B5EF4-FFF2-40B4-BE49-F238E27FC236}">
                <a16:creationId xmlns:a16="http://schemas.microsoft.com/office/drawing/2014/main" id="{A1DAA378-14E5-4241-86A2-ED61106E4C86}"/>
              </a:ext>
            </a:extLst>
          </p:cNvPr>
          <p:cNvSpPr/>
          <p:nvPr/>
        </p:nvSpPr>
        <p:spPr>
          <a:xfrm>
            <a:off x="11018520" y="2571750"/>
            <a:ext cx="604785" cy="1874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0BED55-3A56-4030-A025-450DF98DE34E}"/>
              </a:ext>
            </a:extLst>
          </p:cNvPr>
          <p:cNvSpPr/>
          <p:nvPr/>
        </p:nvSpPr>
        <p:spPr>
          <a:xfrm>
            <a:off x="10847071" y="2286000"/>
            <a:ext cx="776234"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17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57E4F-760D-41E9-9F94-22C709604DA4}"/>
              </a:ext>
            </a:extLst>
          </p:cNvPr>
          <p:cNvSpPr>
            <a:spLocks noGrp="1"/>
          </p:cNvSpPr>
          <p:nvPr>
            <p:ph type="title"/>
          </p:nvPr>
        </p:nvSpPr>
        <p:spPr/>
        <p:txBody>
          <a:bodyPr/>
          <a:lstStyle/>
          <a:p>
            <a:r>
              <a:rPr lang="en-US" dirty="0"/>
              <a:t>Current Events – The Time is Now</a:t>
            </a:r>
          </a:p>
        </p:txBody>
      </p:sp>
      <p:sp>
        <p:nvSpPr>
          <p:cNvPr id="24" name="Slide Number Placeholder 5">
            <a:extLst>
              <a:ext uri="{FF2B5EF4-FFF2-40B4-BE49-F238E27FC236}">
                <a16:creationId xmlns:a16="http://schemas.microsoft.com/office/drawing/2014/main" id="{131E14F3-ADDE-47AA-88B1-04F4B10D3F6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5</a:t>
            </a:fld>
            <a:endParaRPr lang="en-US" dirty="0"/>
          </a:p>
        </p:txBody>
      </p:sp>
      <p:sp>
        <p:nvSpPr>
          <p:cNvPr id="3" name="Content Placeholder 2">
            <a:extLst>
              <a:ext uri="{FF2B5EF4-FFF2-40B4-BE49-F238E27FC236}">
                <a16:creationId xmlns:a16="http://schemas.microsoft.com/office/drawing/2014/main" id="{BCC07E96-7ACF-4613-8B0D-95D93BD4F551}"/>
              </a:ext>
            </a:extLst>
          </p:cNvPr>
          <p:cNvSpPr>
            <a:spLocks noGrp="1"/>
          </p:cNvSpPr>
          <p:nvPr>
            <p:ph idx="1"/>
          </p:nvPr>
        </p:nvSpPr>
        <p:spPr>
          <a:xfrm>
            <a:off x="838199" y="1825625"/>
            <a:ext cx="3431683" cy="4351338"/>
          </a:xfrm>
        </p:spPr>
        <p:txBody>
          <a:bodyPr/>
          <a:lstStyle/>
          <a:p>
            <a:r>
              <a:rPr lang="en-US" dirty="0"/>
              <a:t>Housing costs are up</a:t>
            </a:r>
          </a:p>
          <a:p>
            <a:r>
              <a:rPr lang="en-US" dirty="0"/>
              <a:t>South Florida is ranked highest cost of living</a:t>
            </a:r>
          </a:p>
        </p:txBody>
      </p:sp>
      <p:pic>
        <p:nvPicPr>
          <p:cNvPr id="4" name="Picture 3">
            <a:extLst>
              <a:ext uri="{FF2B5EF4-FFF2-40B4-BE49-F238E27FC236}">
                <a16:creationId xmlns:a16="http://schemas.microsoft.com/office/drawing/2014/main" id="{D5E4F930-7B78-4776-A07D-C2EA05583ECC}"/>
              </a:ext>
            </a:extLst>
          </p:cNvPr>
          <p:cNvPicPr>
            <a:picLocks noChangeAspect="1"/>
          </p:cNvPicPr>
          <p:nvPr/>
        </p:nvPicPr>
        <p:blipFill>
          <a:blip r:embed="rId3"/>
          <a:stretch>
            <a:fillRect/>
          </a:stretch>
        </p:blipFill>
        <p:spPr>
          <a:xfrm>
            <a:off x="4269882" y="1394342"/>
            <a:ext cx="7763931" cy="4922585"/>
          </a:xfrm>
          <a:prstGeom prst="rect">
            <a:avLst/>
          </a:prstGeom>
        </p:spPr>
      </p:pic>
      <p:pic>
        <p:nvPicPr>
          <p:cNvPr id="5" name="Picture 4">
            <a:extLst>
              <a:ext uri="{FF2B5EF4-FFF2-40B4-BE49-F238E27FC236}">
                <a16:creationId xmlns:a16="http://schemas.microsoft.com/office/drawing/2014/main" id="{17184ED3-C675-4A4F-B274-C365AD0557AA}"/>
              </a:ext>
            </a:extLst>
          </p:cNvPr>
          <p:cNvPicPr>
            <a:picLocks noChangeAspect="1"/>
          </p:cNvPicPr>
          <p:nvPr/>
        </p:nvPicPr>
        <p:blipFill>
          <a:blip r:embed="rId4"/>
          <a:stretch>
            <a:fillRect/>
          </a:stretch>
        </p:blipFill>
        <p:spPr>
          <a:xfrm>
            <a:off x="709594" y="3984170"/>
            <a:ext cx="5520591" cy="1587657"/>
          </a:xfrm>
          <a:prstGeom prst="rect">
            <a:avLst/>
          </a:prstGeom>
        </p:spPr>
      </p:pic>
    </p:spTree>
    <p:extLst>
      <p:ext uri="{BB962C8B-B14F-4D97-AF65-F5344CB8AC3E}">
        <p14:creationId xmlns:p14="http://schemas.microsoft.com/office/powerpoint/2010/main" val="33967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E1D2-EDDD-4B15-951E-D05B3E61736E}"/>
              </a:ext>
            </a:extLst>
          </p:cNvPr>
          <p:cNvSpPr>
            <a:spLocks noGrp="1"/>
          </p:cNvSpPr>
          <p:nvPr>
            <p:ph type="title"/>
          </p:nvPr>
        </p:nvSpPr>
        <p:spPr/>
        <p:txBody>
          <a:bodyPr/>
          <a:lstStyle/>
          <a:p>
            <a:r>
              <a:rPr lang="en-US" dirty="0"/>
              <a:t>TDM Study Process</a:t>
            </a:r>
          </a:p>
        </p:txBody>
      </p:sp>
      <p:sp>
        <p:nvSpPr>
          <p:cNvPr id="3" name="Content Placeholder 2">
            <a:extLst>
              <a:ext uri="{FF2B5EF4-FFF2-40B4-BE49-F238E27FC236}">
                <a16:creationId xmlns:a16="http://schemas.microsoft.com/office/drawing/2014/main" id="{CB42C1A0-6979-400A-A481-1197E5128F3F}"/>
              </a:ext>
            </a:extLst>
          </p:cNvPr>
          <p:cNvSpPr>
            <a:spLocks noGrp="1"/>
          </p:cNvSpPr>
          <p:nvPr>
            <p:ph idx="1"/>
          </p:nvPr>
        </p:nvSpPr>
        <p:spPr>
          <a:xfrm>
            <a:off x="838200" y="1825625"/>
            <a:ext cx="10515600" cy="4010096"/>
          </a:xfrm>
        </p:spPr>
        <p:txBody>
          <a:bodyPr/>
          <a:lstStyle/>
          <a:p>
            <a:r>
              <a:rPr lang="en-US" dirty="0"/>
              <a:t>Data driven, year-long effort </a:t>
            </a:r>
          </a:p>
          <a:p>
            <a:r>
              <a:rPr lang="en-US" dirty="0"/>
              <a:t>Stakeholder interviews</a:t>
            </a:r>
          </a:p>
          <a:p>
            <a:r>
              <a:rPr lang="en-US" dirty="0"/>
              <a:t>National best practice peer TMA reviews</a:t>
            </a:r>
          </a:p>
          <a:p>
            <a:r>
              <a:rPr lang="en-US" dirty="0"/>
              <a:t>Workshop forums</a:t>
            </a:r>
          </a:p>
          <a:p>
            <a:r>
              <a:rPr lang="en-US" dirty="0"/>
              <a:t>Coordination with the MPO’s Congestion Management Process (CMP)</a:t>
            </a:r>
          </a:p>
          <a:p>
            <a:r>
              <a:rPr lang="en-US" dirty="0"/>
              <a:t>Implementation Plan</a:t>
            </a:r>
          </a:p>
          <a:p>
            <a:endParaRPr lang="en-US" dirty="0"/>
          </a:p>
          <a:p>
            <a:endParaRPr lang="en-US" dirty="0"/>
          </a:p>
        </p:txBody>
      </p:sp>
      <p:sp>
        <p:nvSpPr>
          <p:cNvPr id="4" name="Slide Number Placeholder 5">
            <a:extLst>
              <a:ext uri="{FF2B5EF4-FFF2-40B4-BE49-F238E27FC236}">
                <a16:creationId xmlns:a16="http://schemas.microsoft.com/office/drawing/2014/main" id="{71F71539-A458-4991-A589-C8F9FC7B9B5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6</a:t>
            </a:fld>
            <a:endParaRPr lang="en-US" dirty="0"/>
          </a:p>
        </p:txBody>
      </p:sp>
    </p:spTree>
    <p:extLst>
      <p:ext uri="{BB962C8B-B14F-4D97-AF65-F5344CB8AC3E}">
        <p14:creationId xmlns:p14="http://schemas.microsoft.com/office/powerpoint/2010/main" val="2722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57E4F-760D-41E9-9F94-22C709604DA4}"/>
              </a:ext>
            </a:extLst>
          </p:cNvPr>
          <p:cNvSpPr>
            <a:spLocks noGrp="1"/>
          </p:cNvSpPr>
          <p:nvPr>
            <p:ph type="title"/>
          </p:nvPr>
        </p:nvSpPr>
        <p:spPr/>
        <p:txBody>
          <a:bodyPr/>
          <a:lstStyle/>
          <a:p>
            <a:r>
              <a:rPr lang="en-US" dirty="0"/>
              <a:t>Mission and Vision</a:t>
            </a:r>
          </a:p>
        </p:txBody>
      </p:sp>
      <p:sp>
        <p:nvSpPr>
          <p:cNvPr id="24" name="Slide Number Placeholder 5">
            <a:extLst>
              <a:ext uri="{FF2B5EF4-FFF2-40B4-BE49-F238E27FC236}">
                <a16:creationId xmlns:a16="http://schemas.microsoft.com/office/drawing/2014/main" id="{131E14F3-ADDE-47AA-88B1-04F4B10D3F6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2060"/>
                </a:solidFill>
                <a:latin typeface="Acumin Pro Black" panose="020B09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8204D4-4E95-42B5-9EA2-41BF0078306B}" type="slidenum">
              <a:rPr lang="en-US" smtClean="0"/>
              <a:pPr/>
              <a:t>7</a:t>
            </a:fld>
            <a:endParaRPr lang="en-US" dirty="0"/>
          </a:p>
        </p:txBody>
      </p:sp>
      <p:sp>
        <p:nvSpPr>
          <p:cNvPr id="4" name="Content Placeholder 3">
            <a:extLst>
              <a:ext uri="{FF2B5EF4-FFF2-40B4-BE49-F238E27FC236}">
                <a16:creationId xmlns:a16="http://schemas.microsoft.com/office/drawing/2014/main" id="{1A39E9F1-86AF-4B4F-83D4-8662C6D3E756}"/>
              </a:ext>
            </a:extLst>
          </p:cNvPr>
          <p:cNvSpPr>
            <a:spLocks noGrp="1"/>
          </p:cNvSpPr>
          <p:nvPr>
            <p:ph idx="1"/>
          </p:nvPr>
        </p:nvSpPr>
        <p:spPr/>
        <p:txBody>
          <a:bodyPr/>
          <a:lstStyle/>
          <a:p>
            <a:endParaRPr lang="en-US"/>
          </a:p>
        </p:txBody>
      </p:sp>
      <p:pic>
        <p:nvPicPr>
          <p:cNvPr id="7" name="image32.png">
            <a:extLst>
              <a:ext uri="{FF2B5EF4-FFF2-40B4-BE49-F238E27FC236}">
                <a16:creationId xmlns:a16="http://schemas.microsoft.com/office/drawing/2014/main" id="{7051ACAA-D9E4-482C-97DE-3F3AF1AA1535}"/>
              </a:ext>
            </a:extLst>
          </p:cNvPr>
          <p:cNvPicPr/>
          <p:nvPr/>
        </p:nvPicPr>
        <p:blipFill>
          <a:blip r:embed="rId3"/>
          <a:srcRect l="49" r="49"/>
          <a:stretch>
            <a:fillRect/>
          </a:stretch>
        </p:blipFill>
        <p:spPr>
          <a:xfrm>
            <a:off x="-106326" y="-3670952"/>
            <a:ext cx="12362121" cy="12283323"/>
          </a:xfrm>
          <a:prstGeom prst="rect">
            <a:avLst/>
          </a:prstGeom>
          <a:ln/>
        </p:spPr>
      </p:pic>
      <p:sp>
        <p:nvSpPr>
          <p:cNvPr id="9" name="TextBox 8">
            <a:extLst>
              <a:ext uri="{FF2B5EF4-FFF2-40B4-BE49-F238E27FC236}">
                <a16:creationId xmlns:a16="http://schemas.microsoft.com/office/drawing/2014/main" id="{F037B950-ED29-4E31-9F45-BEDDE90E738B}"/>
              </a:ext>
            </a:extLst>
          </p:cNvPr>
          <p:cNvSpPr txBox="1"/>
          <p:nvPr/>
        </p:nvSpPr>
        <p:spPr>
          <a:xfrm>
            <a:off x="838200" y="1822655"/>
            <a:ext cx="6177516" cy="3712427"/>
          </a:xfrm>
          <a:prstGeom prst="rect">
            <a:avLst/>
          </a:prstGeom>
          <a:noFill/>
        </p:spPr>
        <p:txBody>
          <a:bodyPr wrap="square">
            <a:spAutoFit/>
          </a:bodyPr>
          <a:lstStyle/>
          <a:p>
            <a:pPr marL="0" marR="0" algn="ctr">
              <a:lnSpc>
                <a:spcPct val="115000"/>
              </a:lnSpc>
              <a:spcBef>
                <a:spcPts val="0"/>
              </a:spcBef>
              <a:spcAft>
                <a:spcPts val="0"/>
              </a:spcAft>
              <a:tabLst>
                <a:tab pos="4477385" algn="r"/>
              </a:tabLst>
            </a:pPr>
            <a:r>
              <a:rPr lang="en-US" sz="1800" b="1" dirty="0">
                <a:solidFill>
                  <a:srgbClr val="0054A4"/>
                </a:solidFill>
                <a:effectLst/>
                <a:latin typeface="Arial" panose="020B0604020202020204" pitchFamily="34" charset="0"/>
                <a:ea typeface="Arial" panose="020B0604020202020204" pitchFamily="34" charset="0"/>
              </a:rPr>
              <a:t>MISSION STATEMENT</a:t>
            </a:r>
            <a:endParaRPr lang="en-US" sz="2400" b="1"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tabLst>
                <a:tab pos="4477385" algn="r"/>
              </a:tabLst>
            </a:pPr>
            <a:r>
              <a:rPr lang="en-US" sz="1800" b="1" dirty="0">
                <a:effectLst/>
                <a:latin typeface="Arial" panose="020B0604020202020204" pitchFamily="34" charset="0"/>
                <a:ea typeface="Arial" panose="020B0604020202020204" pitchFamily="34" charset="0"/>
              </a:rPr>
              <a:t>[ Why the Plan Exists ]</a:t>
            </a:r>
            <a:endParaRPr lang="en-US" sz="18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1200"/>
              </a:spcAft>
              <a:tabLst>
                <a:tab pos="4477385" algn="r"/>
              </a:tabLst>
            </a:pPr>
            <a:r>
              <a:rPr lang="en-US" sz="1800" i="1" dirty="0">
                <a:effectLst/>
                <a:latin typeface="Arial" panose="020B0604020202020204" pitchFamily="34" charset="0"/>
                <a:ea typeface="Arial" panose="020B0604020202020204" pitchFamily="34" charset="0"/>
              </a:rPr>
              <a:t>To optimize Broward’s transportation network through collaborative strategies that support economic development and community prosperity.</a:t>
            </a:r>
            <a:endParaRPr lang="en-US" sz="1800" dirty="0">
              <a:effectLst/>
              <a:latin typeface="Arial" panose="020B0604020202020204" pitchFamily="34" charset="0"/>
              <a:ea typeface="Arial" panose="020B0604020202020204" pitchFamily="34" charset="0"/>
            </a:endParaRPr>
          </a:p>
          <a:p>
            <a:pPr marL="0" marR="0" algn="ctr">
              <a:lnSpc>
                <a:spcPct val="115000"/>
              </a:lnSpc>
              <a:spcBef>
                <a:spcPts val="1200"/>
              </a:spcBef>
              <a:spcAft>
                <a:spcPts val="1200"/>
              </a:spcAft>
              <a:tabLst>
                <a:tab pos="4477385" algn="r"/>
              </a:tabLst>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tabLst>
                <a:tab pos="4477385" algn="r"/>
              </a:tabLst>
            </a:pPr>
            <a:r>
              <a:rPr lang="en-US" sz="1800" b="1" dirty="0">
                <a:solidFill>
                  <a:srgbClr val="0054A4"/>
                </a:solidFill>
                <a:effectLst/>
                <a:latin typeface="Arial" panose="020B0604020202020204" pitchFamily="34" charset="0"/>
                <a:ea typeface="Arial" panose="020B0604020202020204" pitchFamily="34" charset="0"/>
              </a:rPr>
              <a:t>VISION STATEMENT</a:t>
            </a:r>
            <a:endParaRPr lang="en-US" sz="2400" b="1"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tabLst>
                <a:tab pos="4477385" algn="r"/>
              </a:tabLst>
            </a:pPr>
            <a:r>
              <a:rPr lang="en-US" sz="1800" b="1" dirty="0">
                <a:effectLst/>
                <a:latin typeface="Arial" panose="020B0604020202020204" pitchFamily="34" charset="0"/>
                <a:ea typeface="Arial" panose="020B0604020202020204" pitchFamily="34" charset="0"/>
              </a:rPr>
              <a:t>[ What the Plan Strives For ]</a:t>
            </a:r>
            <a:endParaRPr lang="en-US" sz="18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1000"/>
              </a:spcAft>
              <a:tabLst>
                <a:tab pos="4477385" algn="r"/>
              </a:tabLst>
            </a:pPr>
            <a:r>
              <a:rPr lang="en-US" sz="1800" i="1" dirty="0">
                <a:effectLst/>
                <a:latin typeface="Arial" panose="020B0604020202020204" pitchFamily="34" charset="0"/>
                <a:ea typeface="Arial" panose="020B0604020202020204" pitchFamily="34" charset="0"/>
              </a:rPr>
              <a:t>Advancing commuting solutions for an improved quality of life in Broward.</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0990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E7F8-D942-4822-81F5-62983908791A}"/>
              </a:ext>
            </a:extLst>
          </p:cNvPr>
          <p:cNvSpPr>
            <a:spLocks noGrp="1"/>
          </p:cNvSpPr>
          <p:nvPr>
            <p:ph type="title"/>
          </p:nvPr>
        </p:nvSpPr>
        <p:spPr>
          <a:xfrm>
            <a:off x="838200" y="0"/>
            <a:ext cx="10515600" cy="1325563"/>
          </a:xfrm>
        </p:spPr>
        <p:txBody>
          <a:bodyPr/>
          <a:lstStyle/>
          <a:p>
            <a:r>
              <a:rPr lang="en-US" dirty="0"/>
              <a:t>Local Interviewees</a:t>
            </a:r>
          </a:p>
        </p:txBody>
      </p:sp>
      <p:grpSp>
        <p:nvGrpSpPr>
          <p:cNvPr id="17" name="Group 16">
            <a:extLst>
              <a:ext uri="{FF2B5EF4-FFF2-40B4-BE49-F238E27FC236}">
                <a16:creationId xmlns:a16="http://schemas.microsoft.com/office/drawing/2014/main" id="{3D0E491F-F5A9-48A0-BE9B-9EB7BCF97960}"/>
              </a:ext>
            </a:extLst>
          </p:cNvPr>
          <p:cNvGrpSpPr/>
          <p:nvPr/>
        </p:nvGrpSpPr>
        <p:grpSpPr>
          <a:xfrm>
            <a:off x="233456" y="951160"/>
            <a:ext cx="11725088" cy="5486962"/>
            <a:chOff x="233456" y="951160"/>
            <a:chExt cx="11725088" cy="4453146"/>
          </a:xfrm>
        </p:grpSpPr>
        <p:grpSp>
          <p:nvGrpSpPr>
            <p:cNvPr id="9" name="Group 8">
              <a:extLst>
                <a:ext uri="{FF2B5EF4-FFF2-40B4-BE49-F238E27FC236}">
                  <a16:creationId xmlns:a16="http://schemas.microsoft.com/office/drawing/2014/main" id="{CCE833E9-6481-47A3-9D83-820E58118CFD}"/>
                </a:ext>
              </a:extLst>
            </p:cNvPr>
            <p:cNvGrpSpPr/>
            <p:nvPr/>
          </p:nvGrpSpPr>
          <p:grpSpPr>
            <a:xfrm>
              <a:off x="233456" y="951160"/>
              <a:ext cx="3730376" cy="4018092"/>
              <a:chOff x="791065" y="1536562"/>
              <a:chExt cx="3505200" cy="4018092"/>
            </a:xfrm>
            <a:effectLst>
              <a:outerShdw blurRad="50800" dist="38100" dir="2700000" algn="tl" rotWithShape="0">
                <a:prstClr val="black">
                  <a:alpha val="40000"/>
                </a:prstClr>
              </a:outerShdw>
            </a:effectLst>
          </p:grpSpPr>
          <p:sp>
            <p:nvSpPr>
              <p:cNvPr id="3" name="Rectangle: Top Corners Rounded 2">
                <a:extLst>
                  <a:ext uri="{FF2B5EF4-FFF2-40B4-BE49-F238E27FC236}">
                    <a16:creationId xmlns:a16="http://schemas.microsoft.com/office/drawing/2014/main" id="{27FB90D1-508B-4FBF-857F-A75F3BEBC3BB}"/>
                  </a:ext>
                </a:extLst>
              </p:cNvPr>
              <p:cNvSpPr/>
              <p:nvPr/>
            </p:nvSpPr>
            <p:spPr>
              <a:xfrm>
                <a:off x="791065" y="1536562"/>
                <a:ext cx="3505200" cy="677585"/>
              </a:xfrm>
              <a:prstGeom prst="round2SameRect">
                <a:avLst/>
              </a:prstGeom>
              <a:solidFill>
                <a:srgbClr val="174D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solidFill>
                      <a:schemeClr val="bg1"/>
                    </a:solidFill>
                    <a:latin typeface="Gotham Black" pitchFamily="50" charset="0"/>
                    <a:ea typeface="+mj-ea"/>
                  </a:rPr>
                  <a:t>Transportation Service Providers</a:t>
                </a:r>
              </a:p>
            </p:txBody>
          </p:sp>
          <p:sp>
            <p:nvSpPr>
              <p:cNvPr id="6" name="Rectangle: Top Corners Rounded 5">
                <a:extLst>
                  <a:ext uri="{FF2B5EF4-FFF2-40B4-BE49-F238E27FC236}">
                    <a16:creationId xmlns:a16="http://schemas.microsoft.com/office/drawing/2014/main" id="{0762C296-F549-4C1D-A951-805AC23CCB34}"/>
                  </a:ext>
                </a:extLst>
              </p:cNvPr>
              <p:cNvSpPr/>
              <p:nvPr/>
            </p:nvSpPr>
            <p:spPr>
              <a:xfrm>
                <a:off x="791065" y="2198520"/>
                <a:ext cx="3505200" cy="3356134"/>
              </a:xfrm>
              <a:prstGeom prst="round2SameRect">
                <a:avLst>
                  <a:gd name="adj1" fmla="val 0"/>
                  <a:gd name="adj2" fmla="val 4549"/>
                </a:avLst>
              </a:prstGeom>
              <a:solidFill>
                <a:srgbClr val="D1E5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171450" indent="-171450">
                  <a:buFont typeface="Arial" panose="020B0604020202020204" pitchFamily="34" charset="0"/>
                  <a:buChar char="•"/>
                </a:pPr>
                <a:r>
                  <a:rPr lang="en-US" sz="1400" dirty="0">
                    <a:solidFill>
                      <a:schemeClr val="tx1"/>
                    </a:solidFill>
                    <a:latin typeface="Gotham Light" pitchFamily="50" charset="0"/>
                  </a:rPr>
                  <a:t>Florida Department of Transportation (FDOT) Central Office Commuter Assistance Program</a:t>
                </a:r>
              </a:p>
              <a:p>
                <a:pPr marL="171450" indent="-171450">
                  <a:buFont typeface="Arial" panose="020B0604020202020204" pitchFamily="34" charset="0"/>
                  <a:buChar char="•"/>
                </a:pPr>
                <a:r>
                  <a:rPr lang="en-US" sz="1400" dirty="0">
                    <a:solidFill>
                      <a:schemeClr val="tx1"/>
                    </a:solidFill>
                    <a:latin typeface="Gotham Light" pitchFamily="50" charset="0"/>
                  </a:rPr>
                  <a:t>FDOT District 4 Office of Modal Development</a:t>
                </a:r>
              </a:p>
              <a:p>
                <a:pPr marL="171450" indent="-171450">
                  <a:buFont typeface="Arial" panose="020B0604020202020204" pitchFamily="34" charset="0"/>
                  <a:buChar char="•"/>
                </a:pPr>
                <a:r>
                  <a:rPr lang="en-US" sz="1400" dirty="0">
                    <a:solidFill>
                      <a:schemeClr val="tx1"/>
                    </a:solidFill>
                    <a:latin typeface="Gotham Light" pitchFamily="50" charset="0"/>
                  </a:rPr>
                  <a:t>South Florida Commuter Services (SFCS)</a:t>
                </a:r>
              </a:p>
              <a:p>
                <a:pPr marL="171450" indent="-171450">
                  <a:buFont typeface="Arial" panose="020B0604020202020204" pitchFamily="34" charset="0"/>
                  <a:buChar char="•"/>
                </a:pPr>
                <a:r>
                  <a:rPr lang="en-US" sz="1400" dirty="0">
                    <a:solidFill>
                      <a:schemeClr val="tx1"/>
                    </a:solidFill>
                    <a:latin typeface="Gotham Light" pitchFamily="50" charset="0"/>
                  </a:rPr>
                  <a:t>USF Center for Urban Transportation Research</a:t>
                </a:r>
              </a:p>
              <a:p>
                <a:pPr marL="171450" indent="-171450">
                  <a:buFont typeface="Arial" panose="020B0604020202020204" pitchFamily="34" charset="0"/>
                  <a:buChar char="•"/>
                </a:pPr>
                <a:r>
                  <a:rPr lang="en-US" sz="1400" dirty="0">
                    <a:solidFill>
                      <a:schemeClr val="tx1"/>
                    </a:solidFill>
                    <a:latin typeface="Gotham Light" pitchFamily="50" charset="0"/>
                  </a:rPr>
                  <a:t>Broward County Transit</a:t>
                </a:r>
              </a:p>
              <a:p>
                <a:pPr marL="171450" indent="-171450">
                  <a:buFont typeface="Arial" panose="020B0604020202020204" pitchFamily="34" charset="0"/>
                  <a:buChar char="•"/>
                </a:pPr>
                <a:r>
                  <a:rPr lang="en-US" sz="1400" dirty="0">
                    <a:solidFill>
                      <a:schemeClr val="tx1"/>
                    </a:solidFill>
                    <a:latin typeface="Gotham Light" pitchFamily="50" charset="0"/>
                  </a:rPr>
                  <a:t>Broward County Mobility Advancement Program</a:t>
                </a:r>
              </a:p>
              <a:p>
                <a:pPr marL="171450" indent="-171450">
                  <a:buFont typeface="Arial" panose="020B0604020202020204" pitchFamily="34" charset="0"/>
                  <a:buChar char="•"/>
                </a:pPr>
                <a:r>
                  <a:rPr lang="en-US" sz="1400" dirty="0">
                    <a:solidFill>
                      <a:schemeClr val="tx1"/>
                    </a:solidFill>
                    <a:latin typeface="Gotham Light" pitchFamily="50" charset="0"/>
                  </a:rPr>
                  <a:t>SFRTA/Tri-Rail</a:t>
                </a:r>
              </a:p>
              <a:p>
                <a:pPr marL="171450" indent="-171450">
                  <a:buFont typeface="Arial" panose="020B0604020202020204" pitchFamily="34" charset="0"/>
                  <a:buChar char="•"/>
                </a:pPr>
                <a:r>
                  <a:rPr lang="en-US" sz="1400" dirty="0">
                    <a:solidFill>
                      <a:schemeClr val="tx1"/>
                    </a:solidFill>
                    <a:latin typeface="Gotham Light" pitchFamily="50" charset="0"/>
                  </a:rPr>
                  <a:t>Brightline</a:t>
                </a:r>
              </a:p>
              <a:p>
                <a:pPr marL="171450" indent="-171450">
                  <a:buFont typeface="Arial" panose="020B0604020202020204" pitchFamily="34" charset="0"/>
                  <a:buChar char="•"/>
                </a:pPr>
                <a:r>
                  <a:rPr lang="en-US" sz="1400" dirty="0">
                    <a:solidFill>
                      <a:schemeClr val="tx1"/>
                    </a:solidFill>
                    <a:latin typeface="Gotham Light" pitchFamily="50" charset="0"/>
                  </a:rPr>
                  <a:t>Area Agency on Aging of Broward County</a:t>
                </a:r>
              </a:p>
              <a:p>
                <a:pPr marL="171450" indent="-171450">
                  <a:buFont typeface="Arial" panose="020B0604020202020204" pitchFamily="34" charset="0"/>
                  <a:buChar char="•"/>
                </a:pPr>
                <a:r>
                  <a:rPr lang="en-US" sz="1400" dirty="0">
                    <a:solidFill>
                      <a:schemeClr val="tx1"/>
                    </a:solidFill>
                    <a:latin typeface="Gotham Light" pitchFamily="50" charset="0"/>
                  </a:rPr>
                  <a:t>South Florida Vanpool Program </a:t>
                </a:r>
              </a:p>
              <a:p>
                <a:pPr marL="171450" indent="-171450">
                  <a:buFont typeface="Arial" panose="020B0604020202020204" pitchFamily="34" charset="0"/>
                  <a:buChar char="•"/>
                </a:pPr>
                <a:r>
                  <a:rPr lang="en-US" sz="1400" dirty="0">
                    <a:solidFill>
                      <a:schemeClr val="tx1"/>
                    </a:solidFill>
                    <a:latin typeface="Gotham Light" pitchFamily="50" charset="0"/>
                  </a:rPr>
                  <a:t>Uber</a:t>
                </a:r>
              </a:p>
              <a:p>
                <a:pPr marL="171450" indent="-171450">
                  <a:buFont typeface="Arial" panose="020B0604020202020204" pitchFamily="34" charset="0"/>
                  <a:buChar char="•"/>
                </a:pPr>
                <a:r>
                  <a:rPr lang="en-US" sz="1400" dirty="0" err="1">
                    <a:solidFill>
                      <a:schemeClr val="tx1"/>
                    </a:solidFill>
                    <a:latin typeface="Gotham Light" pitchFamily="50" charset="0"/>
                  </a:rPr>
                  <a:t>BCycle</a:t>
                </a:r>
                <a:endParaRPr lang="en-US" sz="1400" dirty="0">
                  <a:solidFill>
                    <a:schemeClr val="tx1"/>
                  </a:solidFill>
                  <a:latin typeface="Gotham Light" pitchFamily="50" charset="0"/>
                </a:endParaRPr>
              </a:p>
            </p:txBody>
          </p:sp>
        </p:grpSp>
        <p:grpSp>
          <p:nvGrpSpPr>
            <p:cNvPr id="11" name="Group 10">
              <a:extLst>
                <a:ext uri="{FF2B5EF4-FFF2-40B4-BE49-F238E27FC236}">
                  <a16:creationId xmlns:a16="http://schemas.microsoft.com/office/drawing/2014/main" id="{5876B2FF-B2EE-48B3-8749-ADC5F442EC44}"/>
                </a:ext>
              </a:extLst>
            </p:cNvPr>
            <p:cNvGrpSpPr/>
            <p:nvPr/>
          </p:nvGrpSpPr>
          <p:grpSpPr>
            <a:xfrm>
              <a:off x="4230811" y="966787"/>
              <a:ext cx="3730376" cy="4002465"/>
              <a:chOff x="4343400" y="1552189"/>
              <a:chExt cx="3505200" cy="4002465"/>
            </a:xfrm>
            <a:effectLst>
              <a:outerShdw blurRad="50800" dist="38100" dir="2700000" algn="tl" rotWithShape="0">
                <a:prstClr val="black">
                  <a:alpha val="40000"/>
                </a:prstClr>
              </a:outerShdw>
            </a:effectLst>
          </p:grpSpPr>
          <p:sp>
            <p:nvSpPr>
              <p:cNvPr id="4" name="Rectangle: Top Corners Rounded 3">
                <a:extLst>
                  <a:ext uri="{FF2B5EF4-FFF2-40B4-BE49-F238E27FC236}">
                    <a16:creationId xmlns:a16="http://schemas.microsoft.com/office/drawing/2014/main" id="{E0948165-0D49-4DAA-9B29-91F2522BEFB0}"/>
                  </a:ext>
                </a:extLst>
              </p:cNvPr>
              <p:cNvSpPr/>
              <p:nvPr/>
            </p:nvSpPr>
            <p:spPr>
              <a:xfrm>
                <a:off x="4343400" y="1552189"/>
                <a:ext cx="3505200" cy="646331"/>
              </a:xfrm>
              <a:prstGeom prst="round2SameRect">
                <a:avLst/>
              </a:prstGeom>
              <a:solidFill>
                <a:srgbClr val="43B4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bg1"/>
                    </a:solidFill>
                    <a:latin typeface="Gotham Black" pitchFamily="50" charset="0"/>
                    <a:ea typeface="+mj-ea"/>
                  </a:rPr>
                  <a:t>Private Sector/</a:t>
                </a:r>
              </a:p>
              <a:p>
                <a:pPr algn="ctr"/>
                <a:r>
                  <a:rPr lang="en-US" dirty="0">
                    <a:solidFill>
                      <a:schemeClr val="bg1"/>
                    </a:solidFill>
                    <a:latin typeface="Gotham Black" pitchFamily="50" charset="0"/>
                    <a:ea typeface="+mj-ea"/>
                  </a:rPr>
                  <a:t>Stakeholders</a:t>
                </a:r>
              </a:p>
            </p:txBody>
          </p:sp>
          <p:sp>
            <p:nvSpPr>
              <p:cNvPr id="7" name="Rectangle: Top Corners Rounded 6">
                <a:extLst>
                  <a:ext uri="{FF2B5EF4-FFF2-40B4-BE49-F238E27FC236}">
                    <a16:creationId xmlns:a16="http://schemas.microsoft.com/office/drawing/2014/main" id="{37BB8A36-FD09-4ADF-BBB8-BA9F14227DF5}"/>
                  </a:ext>
                </a:extLst>
              </p:cNvPr>
              <p:cNvSpPr/>
              <p:nvPr/>
            </p:nvSpPr>
            <p:spPr>
              <a:xfrm>
                <a:off x="4343400" y="2198520"/>
                <a:ext cx="3505200" cy="3356134"/>
              </a:xfrm>
              <a:prstGeom prst="round2SameRect">
                <a:avLst>
                  <a:gd name="adj1" fmla="val 0"/>
                  <a:gd name="adj2" fmla="val 5843"/>
                </a:avLst>
              </a:prstGeom>
              <a:solidFill>
                <a:srgbClr val="DE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171450" indent="-171450">
                  <a:buFont typeface="Arial" panose="020B0604020202020204" pitchFamily="34" charset="0"/>
                  <a:buChar char="•"/>
                </a:pPr>
                <a:r>
                  <a:rPr lang="en-US" sz="1400" dirty="0">
                    <a:solidFill>
                      <a:schemeClr val="tx1"/>
                    </a:solidFill>
                    <a:latin typeface="Gotham Light" pitchFamily="50" charset="0"/>
                  </a:rPr>
                  <a:t>Broward Workshop Transportation Committee</a:t>
                </a:r>
              </a:p>
              <a:p>
                <a:pPr marL="171450" indent="-171450">
                  <a:buFont typeface="Arial" panose="020B0604020202020204" pitchFamily="34" charset="0"/>
                  <a:buChar char="•"/>
                </a:pPr>
                <a:r>
                  <a:rPr lang="en-US" sz="1400" dirty="0">
                    <a:solidFill>
                      <a:schemeClr val="tx1"/>
                    </a:solidFill>
                    <a:latin typeface="Gotham Light" pitchFamily="50" charset="0"/>
                  </a:rPr>
                  <a:t>Broward County Lodging and Restaurant Association</a:t>
                </a:r>
              </a:p>
              <a:p>
                <a:pPr marL="171450" indent="-171450">
                  <a:buFont typeface="Arial" panose="020B0604020202020204" pitchFamily="34" charset="0"/>
                  <a:buChar char="•"/>
                </a:pPr>
                <a:r>
                  <a:rPr lang="en-US" sz="1400" dirty="0">
                    <a:solidFill>
                      <a:schemeClr val="tx1"/>
                    </a:solidFill>
                    <a:latin typeface="Gotham Light" pitchFamily="50" charset="0"/>
                  </a:rPr>
                  <a:t>Greater Fort Lauderdale Chamber of Commerce</a:t>
                </a:r>
              </a:p>
              <a:p>
                <a:pPr marL="171450" indent="-171450">
                  <a:buFont typeface="Arial" panose="020B0604020202020204" pitchFamily="34" charset="0"/>
                  <a:buChar char="•"/>
                </a:pPr>
                <a:r>
                  <a:rPr lang="en-US" sz="1400" dirty="0">
                    <a:solidFill>
                      <a:schemeClr val="tx1"/>
                    </a:solidFill>
                    <a:latin typeface="Gotham Light" pitchFamily="50" charset="0"/>
                  </a:rPr>
                  <a:t>Downtown Development Authority (DDA) Fort Lauderdale</a:t>
                </a:r>
              </a:p>
              <a:p>
                <a:pPr marL="171450" indent="-171450">
                  <a:buFont typeface="Arial" panose="020B0604020202020204" pitchFamily="34" charset="0"/>
                  <a:buChar char="•"/>
                </a:pPr>
                <a:r>
                  <a:rPr lang="en-US" sz="1400" dirty="0">
                    <a:solidFill>
                      <a:schemeClr val="tx1"/>
                    </a:solidFill>
                    <a:latin typeface="Gotham Light" pitchFamily="50" charset="0"/>
                  </a:rPr>
                  <a:t>Visit Lauderdale / Convention &amp; Visitor’s Bureau</a:t>
                </a:r>
              </a:p>
              <a:p>
                <a:pPr marL="171450" indent="-171450">
                  <a:buFont typeface="Arial" panose="020B0604020202020204" pitchFamily="34" charset="0"/>
                  <a:buChar char="•"/>
                </a:pPr>
                <a:r>
                  <a:rPr lang="en-US" sz="1400" dirty="0">
                    <a:solidFill>
                      <a:schemeClr val="tx1"/>
                    </a:solidFill>
                    <a:latin typeface="Gotham Light" pitchFamily="50" charset="0"/>
                  </a:rPr>
                  <a:t>Uptown Urban Village/Uptown Business District</a:t>
                </a:r>
              </a:p>
              <a:p>
                <a:pPr marL="171450" indent="-171450">
                  <a:buFont typeface="Arial" panose="020B0604020202020204" pitchFamily="34" charset="0"/>
                  <a:buChar char="•"/>
                </a:pPr>
                <a:r>
                  <a:rPr lang="en-US" sz="1400" dirty="0">
                    <a:solidFill>
                      <a:schemeClr val="tx1"/>
                    </a:solidFill>
                    <a:latin typeface="Gotham Light" pitchFamily="50" charset="0"/>
                  </a:rPr>
                  <a:t>Hooper Construction</a:t>
                </a:r>
              </a:p>
              <a:p>
                <a:pPr marL="171450" indent="-171450">
                  <a:buFont typeface="Arial" panose="020B0604020202020204" pitchFamily="34" charset="0"/>
                  <a:buChar char="•"/>
                </a:pPr>
                <a:r>
                  <a:rPr lang="en-US" sz="1400" dirty="0">
                    <a:solidFill>
                      <a:schemeClr val="tx1"/>
                    </a:solidFill>
                    <a:latin typeface="Gotham Light" pitchFamily="50" charset="0"/>
                  </a:rPr>
                  <a:t>Plantation Midtown Advisory Board</a:t>
                </a:r>
              </a:p>
              <a:p>
                <a:pPr marL="171450" indent="-171450">
                  <a:buFont typeface="Arial" panose="020B0604020202020204" pitchFamily="34" charset="0"/>
                  <a:buChar char="•"/>
                </a:pPr>
                <a:r>
                  <a:rPr lang="en-US" sz="1400" dirty="0">
                    <a:solidFill>
                      <a:schemeClr val="tx1"/>
                    </a:solidFill>
                    <a:latin typeface="Gotham Light" pitchFamily="50" charset="0"/>
                  </a:rPr>
                  <a:t>The Galleria at Fort Lauderdale</a:t>
                </a:r>
              </a:p>
            </p:txBody>
          </p:sp>
        </p:grpSp>
        <p:grpSp>
          <p:nvGrpSpPr>
            <p:cNvPr id="10" name="Group 9">
              <a:extLst>
                <a:ext uri="{FF2B5EF4-FFF2-40B4-BE49-F238E27FC236}">
                  <a16:creationId xmlns:a16="http://schemas.microsoft.com/office/drawing/2014/main" id="{AAE4AA84-BFB4-4458-995B-1E99B1CEFA22}"/>
                </a:ext>
              </a:extLst>
            </p:cNvPr>
            <p:cNvGrpSpPr/>
            <p:nvPr/>
          </p:nvGrpSpPr>
          <p:grpSpPr>
            <a:xfrm>
              <a:off x="8228168" y="951160"/>
              <a:ext cx="3730376" cy="4453146"/>
              <a:chOff x="7895735" y="1536562"/>
              <a:chExt cx="3505200" cy="4453146"/>
            </a:xfrm>
            <a:effectLst>
              <a:outerShdw blurRad="50800" dist="38100" dir="2700000" algn="tl" rotWithShape="0">
                <a:prstClr val="black">
                  <a:alpha val="40000"/>
                </a:prstClr>
              </a:outerShdw>
            </a:effectLst>
          </p:grpSpPr>
          <p:sp>
            <p:nvSpPr>
              <p:cNvPr id="5" name="Rectangle: Top Corners Rounded 4">
                <a:extLst>
                  <a:ext uri="{FF2B5EF4-FFF2-40B4-BE49-F238E27FC236}">
                    <a16:creationId xmlns:a16="http://schemas.microsoft.com/office/drawing/2014/main" id="{605E7E43-00CD-45F9-824B-1DF360605878}"/>
                  </a:ext>
                </a:extLst>
              </p:cNvPr>
              <p:cNvSpPr/>
              <p:nvPr/>
            </p:nvSpPr>
            <p:spPr>
              <a:xfrm>
                <a:off x="7895735" y="1536562"/>
                <a:ext cx="3505200" cy="677585"/>
              </a:xfrm>
              <a:prstGeom prst="round2SameRect">
                <a:avLst/>
              </a:prstGeom>
              <a:solidFill>
                <a:srgbClr val="EC6B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solidFill>
                      <a:schemeClr val="bg1"/>
                    </a:solidFill>
                    <a:latin typeface="Gotham Black" pitchFamily="50" charset="0"/>
                    <a:ea typeface="+mj-ea"/>
                  </a:rPr>
                  <a:t>Community Sector User Group</a:t>
                </a:r>
              </a:p>
            </p:txBody>
          </p:sp>
          <p:sp>
            <p:nvSpPr>
              <p:cNvPr id="8" name="Rectangle: Top Corners Rounded 7">
                <a:extLst>
                  <a:ext uri="{FF2B5EF4-FFF2-40B4-BE49-F238E27FC236}">
                    <a16:creationId xmlns:a16="http://schemas.microsoft.com/office/drawing/2014/main" id="{B7677FDF-2B04-4EDA-AF48-0381F425CB8A}"/>
                  </a:ext>
                </a:extLst>
              </p:cNvPr>
              <p:cNvSpPr/>
              <p:nvPr/>
            </p:nvSpPr>
            <p:spPr>
              <a:xfrm>
                <a:off x="7895735" y="2198520"/>
                <a:ext cx="3505200" cy="3791188"/>
              </a:xfrm>
              <a:prstGeom prst="round2SameRect">
                <a:avLst>
                  <a:gd name="adj1" fmla="val 0"/>
                  <a:gd name="adj2" fmla="val 4549"/>
                </a:avLst>
              </a:prstGeom>
              <a:solidFill>
                <a:srgbClr val="F9CF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171450" indent="-171450">
                  <a:buFont typeface="Arial" panose="020B0604020202020204" pitchFamily="34" charset="0"/>
                  <a:buChar char="•"/>
                </a:pPr>
                <a:r>
                  <a:rPr lang="en-US" sz="1400" dirty="0">
                    <a:solidFill>
                      <a:schemeClr val="tx1"/>
                    </a:solidFill>
                    <a:latin typeface="Gotham Light" pitchFamily="50" charset="0"/>
                  </a:rPr>
                  <a:t>FAU </a:t>
                </a:r>
                <a:r>
                  <a:rPr lang="en-US" sz="1400" dirty="0">
                    <a:solidFill>
                      <a:schemeClr val="tx1"/>
                    </a:solidFill>
                    <a:effectLst/>
                    <a:latin typeface="Gotham Light"/>
                    <a:ea typeface="Calibri" panose="020F0502020204030204" pitchFamily="34" charset="0"/>
                  </a:rPr>
                  <a:t>Student Services &amp; Campus Life, </a:t>
                </a:r>
                <a:r>
                  <a:rPr lang="en-US" sz="1400" dirty="0">
                    <a:solidFill>
                      <a:srgbClr val="000000"/>
                    </a:solidFill>
                    <a:effectLst/>
                    <a:latin typeface="Gotham Light"/>
                    <a:ea typeface="Calibri" panose="020F0502020204030204" pitchFamily="34" charset="0"/>
                  </a:rPr>
                  <a:t>Academic Affairs, Broward Campuses</a:t>
                </a:r>
                <a:r>
                  <a:rPr lang="en-US" sz="1400" dirty="0">
                    <a:solidFill>
                      <a:srgbClr val="17365D"/>
                    </a:solidFill>
                    <a:effectLst/>
                    <a:latin typeface="Gotham Light"/>
                    <a:ea typeface="Calibri" panose="020F0502020204030204" pitchFamily="34" charset="0"/>
                  </a:rPr>
                  <a:t> </a:t>
                </a:r>
                <a:endParaRPr lang="en-US" sz="1400" dirty="0">
                  <a:solidFill>
                    <a:schemeClr val="tx1"/>
                  </a:solidFill>
                  <a:latin typeface="Gotham Light" pitchFamily="50" charset="0"/>
                </a:endParaRPr>
              </a:p>
              <a:p>
                <a:pPr marL="171450" indent="-171450">
                  <a:buFont typeface="Arial" panose="020B0604020202020204" pitchFamily="34" charset="0"/>
                  <a:buChar char="•"/>
                </a:pPr>
                <a:r>
                  <a:rPr lang="en-US" sz="1400" dirty="0">
                    <a:solidFill>
                      <a:schemeClr val="tx1"/>
                    </a:solidFill>
                    <a:latin typeface="Gotham Light" pitchFamily="50" charset="0"/>
                  </a:rPr>
                  <a:t>Broward District Schools, Transportation Operations, Student Transportation and Fleet Services</a:t>
                </a:r>
              </a:p>
              <a:p>
                <a:pPr marL="171450" indent="-171450">
                  <a:buFont typeface="Arial" panose="020B0604020202020204" pitchFamily="34" charset="0"/>
                  <a:buChar char="•"/>
                </a:pPr>
                <a:r>
                  <a:rPr lang="en-US" sz="1400" dirty="0">
                    <a:solidFill>
                      <a:schemeClr val="tx1"/>
                    </a:solidFill>
                    <a:latin typeface="Gotham Light" pitchFamily="50" charset="0"/>
                  </a:rPr>
                  <a:t>Broward Health</a:t>
                </a:r>
              </a:p>
              <a:p>
                <a:pPr marL="171450" indent="-171450">
                  <a:buFont typeface="Arial" panose="020B0604020202020204" pitchFamily="34" charset="0"/>
                  <a:buChar char="•"/>
                </a:pPr>
                <a:r>
                  <a:rPr lang="en-US" sz="1400" dirty="0">
                    <a:solidFill>
                      <a:schemeClr val="tx1"/>
                    </a:solidFill>
                    <a:latin typeface="Gotham Light" pitchFamily="50" charset="0"/>
                  </a:rPr>
                  <a:t>Career Source Broward</a:t>
                </a:r>
              </a:p>
              <a:p>
                <a:pPr marL="171450" indent="-171450">
                  <a:buFont typeface="Arial" panose="020B0604020202020204" pitchFamily="34" charset="0"/>
                  <a:buChar char="•"/>
                </a:pPr>
                <a:r>
                  <a:rPr lang="en-US" sz="1400" dirty="0">
                    <a:solidFill>
                      <a:schemeClr val="tx1"/>
                    </a:solidFill>
                    <a:latin typeface="Gotham Light" pitchFamily="50" charset="0"/>
                  </a:rPr>
                  <a:t>Seminole Tribe of Florida</a:t>
                </a:r>
              </a:p>
              <a:p>
                <a:pPr marL="171450" indent="-171450">
                  <a:buFont typeface="Arial" panose="020B0604020202020204" pitchFamily="34" charset="0"/>
                  <a:buChar char="•"/>
                </a:pPr>
                <a:r>
                  <a:rPr lang="en-US" sz="1400" dirty="0">
                    <a:solidFill>
                      <a:schemeClr val="tx1"/>
                    </a:solidFill>
                    <a:latin typeface="Gotham Light" pitchFamily="50" charset="0"/>
                  </a:rPr>
                  <a:t>South Florida Education Center TMA</a:t>
                </a:r>
              </a:p>
              <a:p>
                <a:pPr marL="171450" indent="-171450">
                  <a:buFont typeface="Arial" panose="020B0604020202020204" pitchFamily="34" charset="0"/>
                  <a:buChar char="•"/>
                </a:pPr>
                <a:r>
                  <a:rPr lang="en-US" sz="1400" dirty="0">
                    <a:solidFill>
                      <a:schemeClr val="tx1"/>
                    </a:solidFill>
                    <a:latin typeface="Gotham Light" pitchFamily="50" charset="0"/>
                  </a:rPr>
                  <a:t>AARP</a:t>
                </a:r>
              </a:p>
              <a:p>
                <a:pPr marL="171450" indent="-171450">
                  <a:buFont typeface="Arial" panose="020B0604020202020204" pitchFamily="34" charset="0"/>
                  <a:buChar char="•"/>
                </a:pPr>
                <a:r>
                  <a:rPr lang="en-US" sz="1400" dirty="0">
                    <a:solidFill>
                      <a:schemeClr val="tx1"/>
                    </a:solidFill>
                    <a:effectLst/>
                    <a:latin typeface="Gotham Light"/>
                    <a:ea typeface="Calibri" panose="020F0502020204030204" pitchFamily="34" charset="0"/>
                  </a:rPr>
                  <a:t>Local Coordinating Board for the Transportation Disadvantaged </a:t>
                </a:r>
              </a:p>
              <a:p>
                <a:pPr marL="171450" indent="-171450">
                  <a:buFont typeface="Arial" panose="020B0604020202020204" pitchFamily="34" charset="0"/>
                  <a:buChar char="•"/>
                </a:pPr>
                <a:r>
                  <a:rPr lang="en-US" sz="1400" dirty="0">
                    <a:solidFill>
                      <a:schemeClr val="tx1"/>
                    </a:solidFill>
                    <a:latin typeface="Gotham Light" pitchFamily="50" charset="0"/>
                  </a:rPr>
                  <a:t>Bicycle, Transit, and Drive-Alone Commuters</a:t>
                </a:r>
              </a:p>
              <a:p>
                <a:pPr marL="171450" indent="-171450">
                  <a:buFont typeface="Arial" panose="020B0604020202020204" pitchFamily="34" charset="0"/>
                  <a:buChar char="•"/>
                </a:pPr>
                <a:r>
                  <a:rPr lang="en-US" sz="1400" dirty="0">
                    <a:solidFill>
                      <a:schemeClr val="tx1"/>
                    </a:solidFill>
                    <a:latin typeface="Gotham Light" pitchFamily="50" charset="0"/>
                  </a:rPr>
                  <a:t>Greater Fort Lauderdale Chamber of Commerce Equity Council (pending)</a:t>
                </a:r>
              </a:p>
              <a:p>
                <a:pPr marL="171450" indent="-171450">
                  <a:buFont typeface="Arial" panose="020B0604020202020204" pitchFamily="34" charset="0"/>
                  <a:buChar char="•"/>
                </a:pPr>
                <a:r>
                  <a:rPr lang="en-US" sz="1400" dirty="0">
                    <a:solidFill>
                      <a:schemeClr val="tx1"/>
                    </a:solidFill>
                    <a:latin typeface="Gotham Light" pitchFamily="50" charset="0"/>
                  </a:rPr>
                  <a:t>NAACP (pending)</a:t>
                </a:r>
              </a:p>
              <a:p>
                <a:pPr marL="171450" indent="-171450">
                  <a:buFont typeface="Arial" panose="020B0604020202020204" pitchFamily="34" charset="0"/>
                  <a:buChar char="•"/>
                </a:pPr>
                <a:r>
                  <a:rPr lang="en-US" sz="1400" dirty="0">
                    <a:solidFill>
                      <a:schemeClr val="tx1"/>
                    </a:solidFill>
                    <a:latin typeface="Gotham Light" pitchFamily="50" charset="0"/>
                  </a:rPr>
                  <a:t>Urban League of Broward (pending)</a:t>
                </a:r>
              </a:p>
            </p:txBody>
          </p:sp>
        </p:grpSp>
      </p:grpSp>
      <p:pic>
        <p:nvPicPr>
          <p:cNvPr id="16" name="Picture 15">
            <a:extLst>
              <a:ext uri="{FF2B5EF4-FFF2-40B4-BE49-F238E27FC236}">
                <a16:creationId xmlns:a16="http://schemas.microsoft.com/office/drawing/2014/main" id="{E8A8CF4B-BE0E-4AFD-B97C-4243480A9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085" y="5446503"/>
            <a:ext cx="3027829" cy="1411497"/>
          </a:xfrm>
          <a:prstGeom prst="rect">
            <a:avLst/>
          </a:prstGeom>
        </p:spPr>
      </p:pic>
      <p:sp>
        <p:nvSpPr>
          <p:cNvPr id="12" name="Slide Number Placeholder 11">
            <a:extLst>
              <a:ext uri="{FF2B5EF4-FFF2-40B4-BE49-F238E27FC236}">
                <a16:creationId xmlns:a16="http://schemas.microsoft.com/office/drawing/2014/main" id="{31345EDF-0979-4547-876B-8AD028480936}"/>
              </a:ext>
            </a:extLst>
          </p:cNvPr>
          <p:cNvSpPr>
            <a:spLocks noGrp="1"/>
          </p:cNvSpPr>
          <p:nvPr>
            <p:ph type="sldNum" sz="quarter" idx="12"/>
          </p:nvPr>
        </p:nvSpPr>
        <p:spPr/>
        <p:txBody>
          <a:bodyPr/>
          <a:lstStyle/>
          <a:p>
            <a:fld id="{358204D4-4E95-42B5-9EA2-41BF0078306B}" type="slidenum">
              <a:rPr lang="en-US" smtClean="0"/>
              <a:t>8</a:t>
            </a:fld>
            <a:endParaRPr lang="en-US"/>
          </a:p>
        </p:txBody>
      </p:sp>
    </p:spTree>
    <p:extLst>
      <p:ext uri="{BB962C8B-B14F-4D97-AF65-F5344CB8AC3E}">
        <p14:creationId xmlns:p14="http://schemas.microsoft.com/office/powerpoint/2010/main" val="330037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7CFA-C942-49D4-90F5-16AA9F9CD1D3}"/>
              </a:ext>
            </a:extLst>
          </p:cNvPr>
          <p:cNvSpPr>
            <a:spLocks noGrp="1"/>
          </p:cNvSpPr>
          <p:nvPr>
            <p:ph type="title"/>
          </p:nvPr>
        </p:nvSpPr>
        <p:spPr>
          <a:xfrm>
            <a:off x="838200" y="365125"/>
            <a:ext cx="2295293" cy="1325563"/>
          </a:xfrm>
        </p:spPr>
        <p:txBody>
          <a:bodyPr/>
          <a:lstStyle/>
          <a:p>
            <a:r>
              <a:rPr lang="en-US"/>
              <a:t>Peer TMAs</a:t>
            </a:r>
            <a:endParaRPr lang="en-US" dirty="0"/>
          </a:p>
        </p:txBody>
      </p:sp>
      <p:pic>
        <p:nvPicPr>
          <p:cNvPr id="5" name="Content Placeholder 4">
            <a:extLst>
              <a:ext uri="{FF2B5EF4-FFF2-40B4-BE49-F238E27FC236}">
                <a16:creationId xmlns:a16="http://schemas.microsoft.com/office/drawing/2014/main" id="{BD256850-A691-45B3-B7D9-D0E0FF000EFE}"/>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rcRect/>
          <a:stretch/>
        </p:blipFill>
        <p:spPr>
          <a:xfrm>
            <a:off x="3267307" y="275232"/>
            <a:ext cx="8497229" cy="6566040"/>
          </a:xfrm>
        </p:spPr>
      </p:pic>
    </p:spTree>
    <p:extLst>
      <p:ext uri="{BB962C8B-B14F-4D97-AF65-F5344CB8AC3E}">
        <p14:creationId xmlns:p14="http://schemas.microsoft.com/office/powerpoint/2010/main" val="4257424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816</Words>
  <Application>Microsoft Office PowerPoint</Application>
  <PresentationFormat>Widescreen</PresentationFormat>
  <Paragraphs>153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Acumin Pro Black</vt:lpstr>
      <vt:lpstr>Arial</vt:lpstr>
      <vt:lpstr>Calibri</vt:lpstr>
      <vt:lpstr>Gotham Black</vt:lpstr>
      <vt:lpstr>Gotham Bold</vt:lpstr>
      <vt:lpstr>Gotham Light</vt:lpstr>
      <vt:lpstr>Office Theme</vt:lpstr>
      <vt:lpstr>Transportation Demand Management (TDM) Study</vt:lpstr>
      <vt:lpstr>Evolution</vt:lpstr>
      <vt:lpstr>The “New” TDM</vt:lpstr>
      <vt:lpstr>Current Events – The Time is Now</vt:lpstr>
      <vt:lpstr>Current Events – The Time is Now</vt:lpstr>
      <vt:lpstr>TDM Study Process</vt:lpstr>
      <vt:lpstr>Mission and Vision</vt:lpstr>
      <vt:lpstr>Local Interviewees</vt:lpstr>
      <vt:lpstr>Peer TMAs</vt:lpstr>
      <vt:lpstr>Stakeholder Workshop Forums</vt:lpstr>
      <vt:lpstr>TDM Vision Plan Categories</vt:lpstr>
      <vt:lpstr>Survey  Results</vt:lpstr>
      <vt:lpstr>Tiered Implementation Plan</vt:lpstr>
      <vt:lpstr>Top 5 Implementation Plan Activities</vt:lpstr>
      <vt:lpstr>Employment Heat Maps</vt:lpstr>
      <vt:lpstr>Next Steps</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Keys, Lauren</dc:creator>
  <cp:lastModifiedBy>Amanda Christon</cp:lastModifiedBy>
  <cp:revision>233</cp:revision>
  <cp:lastPrinted>2022-08-23T20:29:58Z</cp:lastPrinted>
  <dcterms:created xsi:type="dcterms:W3CDTF">2021-11-22T17:27:30Z</dcterms:created>
  <dcterms:modified xsi:type="dcterms:W3CDTF">2022-08-24T13:33:02Z</dcterms:modified>
</cp:coreProperties>
</file>